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63" r:id="rId2"/>
    <p:sldId id="293" r:id="rId3"/>
    <p:sldId id="303" r:id="rId4"/>
    <p:sldId id="5995" r:id="rId5"/>
    <p:sldId id="5996" r:id="rId6"/>
    <p:sldId id="6001" r:id="rId7"/>
    <p:sldId id="6000" r:id="rId8"/>
    <p:sldId id="6002" r:id="rId9"/>
    <p:sldId id="6003" r:id="rId10"/>
    <p:sldId id="6004" r:id="rId11"/>
    <p:sldId id="6005" r:id="rId12"/>
    <p:sldId id="6006" r:id="rId13"/>
    <p:sldId id="6007" r:id="rId14"/>
    <p:sldId id="5997" r:id="rId15"/>
    <p:sldId id="6008" r:id="rId16"/>
    <p:sldId id="5998" r:id="rId17"/>
    <p:sldId id="5999" r:id="rId18"/>
    <p:sldId id="6009" r:id="rId19"/>
    <p:sldId id="30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1" autoAdjust="0"/>
    <p:restoredTop sz="94660"/>
  </p:normalViewPr>
  <p:slideViewPr>
    <p:cSldViewPr snapToGrid="0">
      <p:cViewPr varScale="1">
        <p:scale>
          <a:sx n="68" d="100"/>
          <a:sy n="68" d="100"/>
        </p:scale>
        <p:origin x="81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A1C540-6914-43C0-A274-194BCBAF8225}" type="datetimeFigureOut">
              <a:rPr lang="en-IN" smtClean="0"/>
              <a:t>05-08-2023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9C8227-63A2-4111-BE60-1E5F3E37EFF8}" type="slidenum">
              <a:rPr lang="en-IN" smtClean="0"/>
              <a:t>‹#›</a:t>
            </a:fld>
            <a:endParaRPr lang="en-IN"/>
          </a:p>
        </p:txBody>
      </p:sp>
    </p:spTree>
    <p:extLst>
      <p:ext uri="{BB962C8B-B14F-4D97-AF65-F5344CB8AC3E}">
        <p14:creationId xmlns:p14="http://schemas.microsoft.com/office/powerpoint/2010/main" val="13294252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3AB76E-318A-4F42-9E65-BF94A8967EA5}" type="slidenum">
              <a:rPr lang="en-US" smtClean="0"/>
              <a:t>2</a:t>
            </a:fld>
            <a:endParaRPr lang="en-US"/>
          </a:p>
        </p:txBody>
      </p:sp>
    </p:spTree>
    <p:extLst>
      <p:ext uri="{BB962C8B-B14F-4D97-AF65-F5344CB8AC3E}">
        <p14:creationId xmlns:p14="http://schemas.microsoft.com/office/powerpoint/2010/main" val="395646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EC583-1349-2890-E21F-01C57D2ACE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C2C96D0-B8D9-9AEA-159C-196E11451D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CA252AC-0F59-EAF2-AE5F-EBD6A4249208}"/>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5" name="Footer Placeholder 4">
            <a:extLst>
              <a:ext uri="{FF2B5EF4-FFF2-40B4-BE49-F238E27FC236}">
                <a16:creationId xmlns:a16="http://schemas.microsoft.com/office/drawing/2014/main" id="{1E623071-9D40-2B56-DFFD-9554F7131E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A76168-D22F-D2B0-0DE1-CD753E7B97C3}"/>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1288350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BBA5E-8166-3A09-540D-BCC5217AE69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57D99D-1001-F109-B21F-8A3BAE1F9C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20AC93A-4FD8-2611-4990-551D35216B0D}"/>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5" name="Footer Placeholder 4">
            <a:extLst>
              <a:ext uri="{FF2B5EF4-FFF2-40B4-BE49-F238E27FC236}">
                <a16:creationId xmlns:a16="http://schemas.microsoft.com/office/drawing/2014/main" id="{66E512B0-85CD-7AF7-484A-1EE36647B0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68F0B5-A3BA-EBC1-D63A-0B69460EF44C}"/>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13793527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F768D4-4279-FE2F-724F-ADF5C6AE77D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398F27A-7D5C-A6A7-E4C4-885688868AD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CA45B59-85C6-9D10-E85C-92D07A1273BC}"/>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5" name="Footer Placeholder 4">
            <a:extLst>
              <a:ext uri="{FF2B5EF4-FFF2-40B4-BE49-F238E27FC236}">
                <a16:creationId xmlns:a16="http://schemas.microsoft.com/office/drawing/2014/main" id="{E9BDA75E-006C-75F9-2756-9C02B26D6E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7CC53FC-73C9-0481-102B-017CE9ECFA94}"/>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20795949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083481"/>
            <a:ext cx="12192000" cy="487646"/>
          </a:xfrm>
          <a:prstGeom prst="rect">
            <a:avLst/>
          </a:prstGeom>
        </p:spPr>
      </p:pic>
      <p:sp>
        <p:nvSpPr>
          <p:cNvPr id="8" name="object 38"/>
          <p:cNvSpPr/>
          <p:nvPr userDrawn="1"/>
        </p:nvSpPr>
        <p:spPr>
          <a:xfrm>
            <a:off x="327660" y="805144"/>
            <a:ext cx="11536959" cy="0"/>
          </a:xfrm>
          <a:custGeom>
            <a:avLst/>
            <a:gdLst/>
            <a:ahLst/>
            <a:cxnLst/>
            <a:rect l="l" t="t" r="r" b="b"/>
            <a:pathLst>
              <a:path w="19023965">
                <a:moveTo>
                  <a:pt x="0" y="0"/>
                </a:moveTo>
                <a:lnTo>
                  <a:pt x="19023504" y="0"/>
                </a:lnTo>
              </a:path>
            </a:pathLst>
          </a:custGeom>
          <a:ln w="38100">
            <a:solidFill>
              <a:srgbClr val="C6C6C6"/>
            </a:solidFill>
          </a:ln>
        </p:spPr>
        <p:txBody>
          <a:bodyPr wrap="square" lIns="0" tIns="0" rIns="0" bIns="0" rtlCol="0"/>
          <a:lstStyle/>
          <a:p>
            <a:endParaRPr sz="1092"/>
          </a:p>
        </p:txBody>
      </p:sp>
      <p:sp>
        <p:nvSpPr>
          <p:cNvPr id="11" name="Title 1">
            <a:extLst>
              <a:ext uri="{FF2B5EF4-FFF2-40B4-BE49-F238E27FC236}">
                <a16:creationId xmlns:a16="http://schemas.microsoft.com/office/drawing/2014/main" id="{987274DA-802E-2347-ABFD-F502AAD0396C}"/>
              </a:ext>
            </a:extLst>
          </p:cNvPr>
          <p:cNvSpPr>
            <a:spLocks noGrp="1"/>
          </p:cNvSpPr>
          <p:nvPr>
            <p:ph type="title"/>
          </p:nvPr>
        </p:nvSpPr>
        <p:spPr>
          <a:xfrm>
            <a:off x="320930" y="113308"/>
            <a:ext cx="10514274" cy="426725"/>
          </a:xfrm>
          <a:prstGeom prst="rect">
            <a:avLst/>
          </a:prstGeom>
        </p:spPr>
        <p:txBody>
          <a:bodyPr lIns="0" tIns="10800" rIns="0" bIns="0">
            <a:spAutoFit/>
          </a:bodyPr>
          <a:lstStyle>
            <a:lvl1pPr>
              <a:defRPr sz="3002" b="1" i="0" baseline="0">
                <a:solidFill>
                  <a:srgbClr val="002254"/>
                </a:solidFill>
                <a:latin typeface="Verdana" panose="020B0604030504040204" pitchFamily="34" charset="0"/>
              </a:defRPr>
            </a:lvl1pPr>
          </a:lstStyle>
          <a:p>
            <a:r>
              <a:rPr lang="en-GB" dirty="0"/>
              <a:t>Click to edit Master title style</a:t>
            </a:r>
            <a:endParaRPr lang="x-none" dirty="0"/>
          </a:p>
        </p:txBody>
      </p:sp>
      <p:sp>
        <p:nvSpPr>
          <p:cNvPr id="12" name="Content Placeholder 12">
            <a:extLst>
              <a:ext uri="{FF2B5EF4-FFF2-40B4-BE49-F238E27FC236}">
                <a16:creationId xmlns:a16="http://schemas.microsoft.com/office/drawing/2014/main" id="{53F6C50A-675A-9F4D-B694-50A9F36D774F}"/>
              </a:ext>
            </a:extLst>
          </p:cNvPr>
          <p:cNvSpPr>
            <a:spLocks noGrp="1"/>
          </p:cNvSpPr>
          <p:nvPr>
            <p:ph sz="quarter" idx="11"/>
          </p:nvPr>
        </p:nvSpPr>
        <p:spPr>
          <a:xfrm>
            <a:off x="320930" y="890682"/>
            <a:ext cx="6743894" cy="220303"/>
          </a:xfrm>
          <a:prstGeom prst="rect">
            <a:avLst/>
          </a:prstGeom>
        </p:spPr>
        <p:txBody>
          <a:bodyPr lIns="0" tIns="14400" rIns="0" bIns="0">
            <a:spAutoFit/>
          </a:bodyPr>
          <a:lstStyle>
            <a:lvl1pPr>
              <a:defRPr sz="1486" baseline="0"/>
            </a:lvl1pPr>
          </a:lstStyle>
          <a:p>
            <a:pPr lvl="0"/>
            <a:r>
              <a:rPr lang="en-GB" dirty="0"/>
              <a:t>Click to edit Master text styles</a:t>
            </a:r>
          </a:p>
        </p:txBody>
      </p:sp>
    </p:spTree>
    <p:extLst>
      <p:ext uri="{BB962C8B-B14F-4D97-AF65-F5344CB8AC3E}">
        <p14:creationId xmlns:p14="http://schemas.microsoft.com/office/powerpoint/2010/main" val="19859008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083481"/>
            <a:ext cx="12192000" cy="487646"/>
          </a:xfrm>
          <a:prstGeom prst="rect">
            <a:avLst/>
          </a:prstGeom>
        </p:spPr>
      </p:pic>
      <p:sp>
        <p:nvSpPr>
          <p:cNvPr id="8" name="object 38"/>
          <p:cNvSpPr/>
          <p:nvPr userDrawn="1"/>
        </p:nvSpPr>
        <p:spPr>
          <a:xfrm>
            <a:off x="327660" y="805144"/>
            <a:ext cx="11536959" cy="0"/>
          </a:xfrm>
          <a:custGeom>
            <a:avLst/>
            <a:gdLst/>
            <a:ahLst/>
            <a:cxnLst/>
            <a:rect l="l" t="t" r="r" b="b"/>
            <a:pathLst>
              <a:path w="19023965">
                <a:moveTo>
                  <a:pt x="0" y="0"/>
                </a:moveTo>
                <a:lnTo>
                  <a:pt x="19023504" y="0"/>
                </a:lnTo>
              </a:path>
            </a:pathLst>
          </a:custGeom>
          <a:ln w="38100">
            <a:solidFill>
              <a:srgbClr val="C6C6C6"/>
            </a:solidFill>
          </a:ln>
        </p:spPr>
        <p:txBody>
          <a:bodyPr wrap="square" lIns="0" tIns="0" rIns="0" bIns="0" rtlCol="0"/>
          <a:lstStyle/>
          <a:p>
            <a:endParaRPr sz="1092"/>
          </a:p>
        </p:txBody>
      </p:sp>
      <p:sp>
        <p:nvSpPr>
          <p:cNvPr id="11" name="Title 1">
            <a:extLst>
              <a:ext uri="{FF2B5EF4-FFF2-40B4-BE49-F238E27FC236}">
                <a16:creationId xmlns:a16="http://schemas.microsoft.com/office/drawing/2014/main" id="{987274DA-802E-2347-ABFD-F502AAD0396C}"/>
              </a:ext>
            </a:extLst>
          </p:cNvPr>
          <p:cNvSpPr>
            <a:spLocks noGrp="1"/>
          </p:cNvSpPr>
          <p:nvPr>
            <p:ph type="title"/>
          </p:nvPr>
        </p:nvSpPr>
        <p:spPr>
          <a:xfrm>
            <a:off x="320930" y="113308"/>
            <a:ext cx="10514274" cy="426725"/>
          </a:xfrm>
          <a:prstGeom prst="rect">
            <a:avLst/>
          </a:prstGeom>
        </p:spPr>
        <p:txBody>
          <a:bodyPr lIns="0" tIns="10800" rIns="0" bIns="0">
            <a:spAutoFit/>
          </a:bodyPr>
          <a:lstStyle>
            <a:lvl1pPr>
              <a:defRPr sz="3002" b="1" i="0" baseline="0">
                <a:solidFill>
                  <a:srgbClr val="002254"/>
                </a:solidFill>
                <a:latin typeface="Verdana" panose="020B0604030504040204" pitchFamily="34" charset="0"/>
              </a:defRPr>
            </a:lvl1pPr>
          </a:lstStyle>
          <a:p>
            <a:r>
              <a:rPr lang="en-GB" dirty="0"/>
              <a:t>Click to edit Master title style</a:t>
            </a:r>
            <a:endParaRPr lang="x-none" dirty="0"/>
          </a:p>
        </p:txBody>
      </p:sp>
      <p:sp>
        <p:nvSpPr>
          <p:cNvPr id="12" name="Content Placeholder 12">
            <a:extLst>
              <a:ext uri="{FF2B5EF4-FFF2-40B4-BE49-F238E27FC236}">
                <a16:creationId xmlns:a16="http://schemas.microsoft.com/office/drawing/2014/main" id="{53F6C50A-675A-9F4D-B694-50A9F36D774F}"/>
              </a:ext>
            </a:extLst>
          </p:cNvPr>
          <p:cNvSpPr>
            <a:spLocks noGrp="1"/>
          </p:cNvSpPr>
          <p:nvPr>
            <p:ph sz="quarter" idx="11"/>
          </p:nvPr>
        </p:nvSpPr>
        <p:spPr>
          <a:xfrm>
            <a:off x="320930" y="890682"/>
            <a:ext cx="6743894" cy="220303"/>
          </a:xfrm>
          <a:prstGeom prst="rect">
            <a:avLst/>
          </a:prstGeom>
        </p:spPr>
        <p:txBody>
          <a:bodyPr lIns="0" tIns="14400" rIns="0" bIns="0">
            <a:spAutoFit/>
          </a:bodyPr>
          <a:lstStyle>
            <a:lvl1pPr>
              <a:defRPr sz="1486" baseline="0"/>
            </a:lvl1pPr>
          </a:lstStyle>
          <a:p>
            <a:pPr lvl="0"/>
            <a:r>
              <a:rPr lang="en-GB" dirty="0"/>
              <a:t>Click to edit Master text styles</a:t>
            </a:r>
          </a:p>
        </p:txBody>
      </p:sp>
    </p:spTree>
    <p:extLst>
      <p:ext uri="{BB962C8B-B14F-4D97-AF65-F5344CB8AC3E}">
        <p14:creationId xmlns:p14="http://schemas.microsoft.com/office/powerpoint/2010/main" val="35076971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083481"/>
            <a:ext cx="12192000" cy="487646"/>
          </a:xfrm>
          <a:prstGeom prst="rect">
            <a:avLst/>
          </a:prstGeom>
        </p:spPr>
      </p:pic>
      <p:sp>
        <p:nvSpPr>
          <p:cNvPr id="8" name="object 38"/>
          <p:cNvSpPr/>
          <p:nvPr userDrawn="1"/>
        </p:nvSpPr>
        <p:spPr>
          <a:xfrm>
            <a:off x="327661" y="805144"/>
            <a:ext cx="11536959" cy="0"/>
          </a:xfrm>
          <a:custGeom>
            <a:avLst/>
            <a:gdLst/>
            <a:ahLst/>
            <a:cxnLst/>
            <a:rect l="l" t="t" r="r" b="b"/>
            <a:pathLst>
              <a:path w="19023965">
                <a:moveTo>
                  <a:pt x="0" y="0"/>
                </a:moveTo>
                <a:lnTo>
                  <a:pt x="19023504" y="0"/>
                </a:lnTo>
              </a:path>
            </a:pathLst>
          </a:custGeom>
          <a:ln w="38100">
            <a:solidFill>
              <a:srgbClr val="C6C6C6"/>
            </a:solidFill>
          </a:ln>
        </p:spPr>
        <p:txBody>
          <a:bodyPr wrap="square" lIns="0" tIns="0" rIns="0" bIns="0" rtlCol="0"/>
          <a:lstStyle/>
          <a:p>
            <a:endParaRPr sz="1092"/>
          </a:p>
        </p:txBody>
      </p:sp>
      <p:sp>
        <p:nvSpPr>
          <p:cNvPr id="11" name="Title 1">
            <a:extLst>
              <a:ext uri="{FF2B5EF4-FFF2-40B4-BE49-F238E27FC236}">
                <a16:creationId xmlns:a16="http://schemas.microsoft.com/office/drawing/2014/main" id="{987274DA-802E-2347-ABFD-F502AAD0396C}"/>
              </a:ext>
            </a:extLst>
          </p:cNvPr>
          <p:cNvSpPr>
            <a:spLocks noGrp="1"/>
          </p:cNvSpPr>
          <p:nvPr>
            <p:ph type="title"/>
          </p:nvPr>
        </p:nvSpPr>
        <p:spPr>
          <a:xfrm>
            <a:off x="320930" y="186569"/>
            <a:ext cx="10514274" cy="426725"/>
          </a:xfrm>
          <a:prstGeom prst="rect">
            <a:avLst/>
          </a:prstGeom>
        </p:spPr>
        <p:txBody>
          <a:bodyPr lIns="0" tIns="10800" rIns="0" bIns="0">
            <a:spAutoFit/>
          </a:bodyPr>
          <a:lstStyle>
            <a:lvl1pPr>
              <a:defRPr sz="3002" b="1" i="0" baseline="0">
                <a:solidFill>
                  <a:srgbClr val="002254"/>
                </a:solidFill>
                <a:latin typeface="Verdana" panose="020B0604030504040204" pitchFamily="34" charset="0"/>
              </a:defRPr>
            </a:lvl1pPr>
          </a:lstStyle>
          <a:p>
            <a:r>
              <a:rPr lang="en-GB" dirty="0"/>
              <a:t>Click to edit Master title style</a:t>
            </a:r>
            <a:endParaRPr lang="x-none" dirty="0"/>
          </a:p>
        </p:txBody>
      </p:sp>
      <p:sp>
        <p:nvSpPr>
          <p:cNvPr id="12" name="Content Placeholder 12">
            <a:extLst>
              <a:ext uri="{FF2B5EF4-FFF2-40B4-BE49-F238E27FC236}">
                <a16:creationId xmlns:a16="http://schemas.microsoft.com/office/drawing/2014/main" id="{53F6C50A-675A-9F4D-B694-50A9F36D774F}"/>
              </a:ext>
            </a:extLst>
          </p:cNvPr>
          <p:cNvSpPr>
            <a:spLocks noGrp="1"/>
          </p:cNvSpPr>
          <p:nvPr>
            <p:ph sz="quarter" idx="11"/>
          </p:nvPr>
        </p:nvSpPr>
        <p:spPr>
          <a:xfrm>
            <a:off x="320930" y="890682"/>
            <a:ext cx="6743894" cy="220303"/>
          </a:xfrm>
          <a:prstGeom prst="rect">
            <a:avLst/>
          </a:prstGeom>
        </p:spPr>
        <p:txBody>
          <a:bodyPr lIns="0" tIns="14400" rIns="0" bIns="0">
            <a:spAutoFit/>
          </a:bodyPr>
          <a:lstStyle>
            <a:lvl1pPr>
              <a:defRPr sz="1486" baseline="0"/>
            </a:lvl1pPr>
          </a:lstStyle>
          <a:p>
            <a:pPr lvl="0"/>
            <a:r>
              <a:rPr lang="en-GB" dirty="0"/>
              <a:t>Click to edit Master text styles</a:t>
            </a:r>
          </a:p>
        </p:txBody>
      </p:sp>
    </p:spTree>
    <p:extLst>
      <p:ext uri="{BB962C8B-B14F-4D97-AF65-F5344CB8AC3E}">
        <p14:creationId xmlns:p14="http://schemas.microsoft.com/office/powerpoint/2010/main" val="3624613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2BAC7-8CE2-54EE-B411-006E65FE51F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C4E16CF-3A58-1267-8B53-F0F156FBF5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76839E-3DA8-2D9A-6E8B-EA4793B25D5D}"/>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5" name="Footer Placeholder 4">
            <a:extLst>
              <a:ext uri="{FF2B5EF4-FFF2-40B4-BE49-F238E27FC236}">
                <a16:creationId xmlns:a16="http://schemas.microsoft.com/office/drawing/2014/main" id="{CC42150E-9D9F-FB5F-F463-AD1FE032B4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579F1CD-A873-1B6E-1C77-5CC10431F21B}"/>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383563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922AB-1ED4-063A-15F4-DDCC739832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F4062CD-F5A0-C51F-DB6B-B4ADE10E4C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7E639F7-3B37-8C27-F41B-CF48C3147074}"/>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5" name="Footer Placeholder 4">
            <a:extLst>
              <a:ext uri="{FF2B5EF4-FFF2-40B4-BE49-F238E27FC236}">
                <a16:creationId xmlns:a16="http://schemas.microsoft.com/office/drawing/2014/main" id="{1980F480-145E-A83B-0639-5EE27A1A0A4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9FEB19F-0545-3732-31DE-0E88AB6613AC}"/>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18459676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F5A81-DD30-ECA7-E3DF-D4D31E3CB58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F09BCCD-5C67-BD31-648A-082FD03AE9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96298E2-E138-788F-DDBF-E1AA1000C6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0372EE3-C68C-1B21-45FA-4AFD9E4480CE}"/>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6" name="Footer Placeholder 5">
            <a:extLst>
              <a:ext uri="{FF2B5EF4-FFF2-40B4-BE49-F238E27FC236}">
                <a16:creationId xmlns:a16="http://schemas.microsoft.com/office/drawing/2014/main" id="{67157229-FAF9-936F-520B-D9C25B5665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33FA5A4-BA1C-9D0F-0099-1B7031755250}"/>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74976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2EA8E-9D95-8E7C-820E-56DFB84584B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9D90B8E-73FB-8F86-6251-89A53C586D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E3E37D-7730-E07A-4215-3412CF308E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930BBB8-C7D0-4CC8-BFD6-62DD901B629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B4B957-BBFC-B050-A720-8F3F2242E3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F2B55C7-41D3-3499-EDB1-D5297F55AE3B}"/>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8" name="Footer Placeholder 7">
            <a:extLst>
              <a:ext uri="{FF2B5EF4-FFF2-40B4-BE49-F238E27FC236}">
                <a16:creationId xmlns:a16="http://schemas.microsoft.com/office/drawing/2014/main" id="{877871D6-3580-3AF1-0C1D-5559E74990E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2943FD5-46DA-1ACB-9417-6202BB555CB3}"/>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1771437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EF65B-D3F9-8FF7-C24F-EFCD435A998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147F872-5F5E-9B67-E4AA-55671D45CEF6}"/>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4" name="Footer Placeholder 3">
            <a:extLst>
              <a:ext uri="{FF2B5EF4-FFF2-40B4-BE49-F238E27FC236}">
                <a16:creationId xmlns:a16="http://schemas.microsoft.com/office/drawing/2014/main" id="{F3C312E9-850D-7C20-AC26-471C5FBD24D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68D8A9C-E011-9160-37E6-016252231414}"/>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3412390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ECDED9-DB2F-99CC-F7FD-D9175B6D47F4}"/>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3" name="Footer Placeholder 2">
            <a:extLst>
              <a:ext uri="{FF2B5EF4-FFF2-40B4-BE49-F238E27FC236}">
                <a16:creationId xmlns:a16="http://schemas.microsoft.com/office/drawing/2014/main" id="{BDA9BB17-0C06-3B4F-C02F-085D171D0FD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F7024CC-1241-FB3C-3B8E-F8CE0D99CAE2}"/>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2878068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52AA0-AA60-604E-BDB2-BBB4B5728C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F66E837-D499-660A-94D5-AD9AD7BDDD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90F80E0-7F07-4516-650A-015F3716FC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47B696-F5A6-00E3-18F0-9C6CDDEE51FA}"/>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6" name="Footer Placeholder 5">
            <a:extLst>
              <a:ext uri="{FF2B5EF4-FFF2-40B4-BE49-F238E27FC236}">
                <a16:creationId xmlns:a16="http://schemas.microsoft.com/office/drawing/2014/main" id="{3E4761D9-E855-E918-FEAC-07144108B00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ABDFADE-66A4-9FEC-D805-C52BD807D148}"/>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1064175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BFB24-9EA4-B08C-3AF9-A8A7CBB6F9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2976DEC-40A0-F78D-3818-66801B6D4F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5BADB3E-52A2-BA44-8AB4-19551E564D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7FCD6C-AD05-78F2-3F70-64BC4B8E9E04}"/>
              </a:ext>
            </a:extLst>
          </p:cNvPr>
          <p:cNvSpPr>
            <a:spLocks noGrp="1"/>
          </p:cNvSpPr>
          <p:nvPr>
            <p:ph type="dt" sz="half" idx="10"/>
          </p:nvPr>
        </p:nvSpPr>
        <p:spPr/>
        <p:txBody>
          <a:bodyPr/>
          <a:lstStyle/>
          <a:p>
            <a:fld id="{A410DEFF-31E8-427E-83B8-D2016E8667B7}" type="datetimeFigureOut">
              <a:rPr lang="en-IN" smtClean="0"/>
              <a:t>05-08-2023</a:t>
            </a:fld>
            <a:endParaRPr lang="en-IN"/>
          </a:p>
        </p:txBody>
      </p:sp>
      <p:sp>
        <p:nvSpPr>
          <p:cNvPr id="6" name="Footer Placeholder 5">
            <a:extLst>
              <a:ext uri="{FF2B5EF4-FFF2-40B4-BE49-F238E27FC236}">
                <a16:creationId xmlns:a16="http://schemas.microsoft.com/office/drawing/2014/main" id="{18125D53-854F-ABC8-73E1-E092E89AB92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5BAED2-1CF1-E189-B2B5-B6102006AB6E}"/>
              </a:ext>
            </a:extLst>
          </p:cNvPr>
          <p:cNvSpPr>
            <a:spLocks noGrp="1"/>
          </p:cNvSpPr>
          <p:nvPr>
            <p:ph type="sldNum" sz="quarter" idx="12"/>
          </p:nvPr>
        </p:nvSpPr>
        <p:spPr/>
        <p:txBody>
          <a:bodyPr/>
          <a:lstStyle/>
          <a:p>
            <a:fld id="{CE52F170-718C-4BAB-9D9C-5B0BED3EEE3F}" type="slidenum">
              <a:rPr lang="en-IN" smtClean="0"/>
              <a:t>‹#›</a:t>
            </a:fld>
            <a:endParaRPr lang="en-IN"/>
          </a:p>
        </p:txBody>
      </p:sp>
    </p:spTree>
    <p:extLst>
      <p:ext uri="{BB962C8B-B14F-4D97-AF65-F5344CB8AC3E}">
        <p14:creationId xmlns:p14="http://schemas.microsoft.com/office/powerpoint/2010/main" val="116381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9AA4D1-56D9-9EBC-58F4-AE7A81C53A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241D7B4-31F4-47F4-A6C6-B11CD08F84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3B2241-7EFD-5CEE-8D16-9D76A4EF95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10DEFF-31E8-427E-83B8-D2016E8667B7}" type="datetimeFigureOut">
              <a:rPr lang="en-IN" smtClean="0"/>
              <a:t>05-08-2023</a:t>
            </a:fld>
            <a:endParaRPr lang="en-IN"/>
          </a:p>
        </p:txBody>
      </p:sp>
      <p:sp>
        <p:nvSpPr>
          <p:cNvPr id="5" name="Footer Placeholder 4">
            <a:extLst>
              <a:ext uri="{FF2B5EF4-FFF2-40B4-BE49-F238E27FC236}">
                <a16:creationId xmlns:a16="http://schemas.microsoft.com/office/drawing/2014/main" id="{FD735A2E-8B68-8CFE-E5A1-9CABEA5E65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D013A7E-CC20-D72A-4CFF-F384A7B711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52F170-718C-4BAB-9D9C-5B0BED3EEE3F}" type="slidenum">
              <a:rPr lang="en-IN" smtClean="0"/>
              <a:t>‹#›</a:t>
            </a:fld>
            <a:endParaRPr lang="en-IN"/>
          </a:p>
        </p:txBody>
      </p:sp>
    </p:spTree>
    <p:extLst>
      <p:ext uri="{BB962C8B-B14F-4D97-AF65-F5344CB8AC3E}">
        <p14:creationId xmlns:p14="http://schemas.microsoft.com/office/powerpoint/2010/main" val="33407169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4" r:id="rId12"/>
    <p:sldLayoutId id="2147483665" r:id="rId13"/>
    <p:sldLayoutId id="2147483666"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3.jpg"/><Relationship Id="rId2" Type="http://schemas.openxmlformats.org/officeDocument/2006/relationships/image" Target="../media/image13.png"/><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bject 15"/>
          <p:cNvSpPr/>
          <p:nvPr/>
        </p:nvSpPr>
        <p:spPr>
          <a:xfrm>
            <a:off x="1448972" y="1002553"/>
            <a:ext cx="9636370" cy="5002348"/>
          </a:xfrm>
          <a:custGeom>
            <a:avLst/>
            <a:gdLst/>
            <a:ahLst/>
            <a:cxnLst/>
            <a:rect l="l" t="t" r="r" b="b"/>
            <a:pathLst>
              <a:path w="4475480" h="6812915">
                <a:moveTo>
                  <a:pt x="4475222" y="0"/>
                </a:moveTo>
                <a:lnTo>
                  <a:pt x="0" y="0"/>
                </a:lnTo>
                <a:lnTo>
                  <a:pt x="0" y="6812374"/>
                </a:lnTo>
                <a:lnTo>
                  <a:pt x="4475222" y="6812374"/>
                </a:lnTo>
                <a:lnTo>
                  <a:pt x="4475222" y="0"/>
                </a:lnTo>
                <a:close/>
              </a:path>
            </a:pathLst>
          </a:custGeom>
          <a:solidFill>
            <a:srgbClr val="F2F2F2"/>
          </a:solidFill>
          <a:ln>
            <a:noFill/>
          </a:ln>
        </p:spPr>
        <p:txBody>
          <a:bodyPr wrap="square" lIns="0" tIns="0" rIns="0" bIns="0" rtlCol="0"/>
          <a:lstStyle/>
          <a:p>
            <a:endParaRPr lang="en-IN" sz="1092" dirty="0"/>
          </a:p>
        </p:txBody>
      </p:sp>
      <p:sp>
        <p:nvSpPr>
          <p:cNvPr id="28" name="object 28"/>
          <p:cNvSpPr/>
          <p:nvPr/>
        </p:nvSpPr>
        <p:spPr>
          <a:xfrm flipV="1">
            <a:off x="2222695" y="4640225"/>
            <a:ext cx="8243667" cy="124584"/>
          </a:xfrm>
          <a:custGeom>
            <a:avLst/>
            <a:gdLst/>
            <a:ahLst/>
            <a:cxnLst/>
            <a:rect l="l" t="t" r="r" b="b"/>
            <a:pathLst>
              <a:path w="4056379" h="172720">
                <a:moveTo>
                  <a:pt x="4056240" y="0"/>
                </a:moveTo>
                <a:lnTo>
                  <a:pt x="0" y="0"/>
                </a:lnTo>
                <a:lnTo>
                  <a:pt x="0" y="172468"/>
                </a:lnTo>
                <a:lnTo>
                  <a:pt x="4056240" y="172468"/>
                </a:lnTo>
                <a:lnTo>
                  <a:pt x="4056240" y="0"/>
                </a:lnTo>
                <a:close/>
              </a:path>
            </a:pathLst>
          </a:custGeom>
          <a:solidFill>
            <a:srgbClr val="00B050"/>
          </a:solidFill>
        </p:spPr>
        <p:txBody>
          <a:bodyPr wrap="square" lIns="0" tIns="0" rIns="0" bIns="0" rtlCol="0"/>
          <a:lstStyle/>
          <a:p>
            <a:endParaRPr sz="1092"/>
          </a:p>
        </p:txBody>
      </p:sp>
      <p:sp>
        <p:nvSpPr>
          <p:cNvPr id="56" name="object 2"/>
          <p:cNvSpPr txBox="1">
            <a:spLocks/>
          </p:cNvSpPr>
          <p:nvPr/>
        </p:nvSpPr>
        <p:spPr>
          <a:xfrm>
            <a:off x="383952" y="202880"/>
            <a:ext cx="11615790" cy="346330"/>
          </a:xfrm>
          <a:prstGeom prst="rect">
            <a:avLst/>
          </a:prstGeom>
        </p:spPr>
        <p:txBody>
          <a:bodyPr vert="horz" wrap="square" lIns="0" tIns="7701" rIns="0" bIns="0" rtlCol="0">
            <a:spAutoFit/>
          </a:bodyPr>
          <a:lstStyle>
            <a:lvl1pPr>
              <a:defRPr sz="7100" b="1" i="0">
                <a:solidFill>
                  <a:srgbClr val="00AAE6"/>
                </a:solidFill>
                <a:latin typeface="Verdana"/>
                <a:ea typeface="+mj-ea"/>
                <a:cs typeface="Verdana"/>
              </a:defRPr>
            </a:lvl1pPr>
          </a:lstStyle>
          <a:p>
            <a:pPr marL="7701">
              <a:spcBef>
                <a:spcPts val="61"/>
              </a:spcBef>
            </a:pPr>
            <a:r>
              <a:rPr lang="en-IN" sz="2200" u="sng" dirty="0">
                <a:latin typeface="Verdana"/>
                <a:cs typeface="Verdana"/>
              </a:rPr>
              <a:t> Develop a cost-effective sensor to detect objects while driving in fog.</a:t>
            </a:r>
            <a:endParaRPr lang="en-US" sz="2200" kern="0" dirty="0">
              <a:solidFill>
                <a:srgbClr val="002060"/>
              </a:solidFill>
            </a:endParaRPr>
          </a:p>
        </p:txBody>
      </p:sp>
      <p:sp>
        <p:nvSpPr>
          <p:cNvPr id="57" name="object 3"/>
          <p:cNvSpPr/>
          <p:nvPr/>
        </p:nvSpPr>
        <p:spPr>
          <a:xfrm>
            <a:off x="383952" y="853099"/>
            <a:ext cx="11424096" cy="0"/>
          </a:xfrm>
          <a:custGeom>
            <a:avLst/>
            <a:gdLst/>
            <a:ahLst/>
            <a:cxnLst/>
            <a:rect l="l" t="t" r="r" b="b"/>
            <a:pathLst>
              <a:path w="18839180">
                <a:moveTo>
                  <a:pt x="0" y="0"/>
                </a:moveTo>
                <a:lnTo>
                  <a:pt x="18839036" y="0"/>
                </a:lnTo>
              </a:path>
            </a:pathLst>
          </a:custGeom>
          <a:ln w="12565">
            <a:solidFill>
              <a:srgbClr val="000000"/>
            </a:solidFill>
          </a:ln>
        </p:spPr>
        <p:txBody>
          <a:bodyPr wrap="square" lIns="0" tIns="0" rIns="0" bIns="0" rtlCol="0"/>
          <a:lstStyle/>
          <a:p>
            <a:endParaRPr sz="1092"/>
          </a:p>
        </p:txBody>
      </p:sp>
      <p:sp>
        <p:nvSpPr>
          <p:cNvPr id="2" name="object 18">
            <a:extLst>
              <a:ext uri="{FF2B5EF4-FFF2-40B4-BE49-F238E27FC236}">
                <a16:creationId xmlns:a16="http://schemas.microsoft.com/office/drawing/2014/main" id="{BB0AD587-331F-EFFC-F8F7-CA9809D793D9}"/>
              </a:ext>
            </a:extLst>
          </p:cNvPr>
          <p:cNvSpPr txBox="1"/>
          <p:nvPr/>
        </p:nvSpPr>
        <p:spPr>
          <a:xfrm>
            <a:off x="5214584" y="3159611"/>
            <a:ext cx="2069337" cy="332720"/>
          </a:xfrm>
          <a:prstGeom prst="rect">
            <a:avLst/>
          </a:prstGeom>
        </p:spPr>
        <p:txBody>
          <a:bodyPr vert="horz" wrap="square" lIns="0" tIns="0" rIns="0" bIns="0" rtlCol="0">
            <a:spAutoFit/>
          </a:bodyPr>
          <a:lstStyle/>
          <a:p>
            <a:pPr marL="171450" marR="217946" indent="-171450">
              <a:lnSpc>
                <a:spcPts val="1261"/>
              </a:lnSpc>
              <a:spcBef>
                <a:spcPts val="130"/>
              </a:spcBef>
              <a:buFont typeface="Arial" panose="020B0604020202020204" pitchFamily="34" charset="0"/>
              <a:buChar char="•"/>
            </a:pPr>
            <a:endParaRPr lang="en-IN" sz="1061" dirty="0">
              <a:latin typeface="Verdana"/>
              <a:cs typeface="Verdana"/>
            </a:endParaRPr>
          </a:p>
          <a:p>
            <a:pPr marL="115519" marR="217946" indent="-115519">
              <a:lnSpc>
                <a:spcPts val="1261"/>
              </a:lnSpc>
              <a:spcBef>
                <a:spcPts val="130"/>
              </a:spcBef>
              <a:buChar char="•"/>
            </a:pPr>
            <a:endParaRPr lang="en-US" sz="1061" b="1" dirty="0">
              <a:latin typeface="Verdana"/>
              <a:cs typeface="Verdana"/>
            </a:endParaRPr>
          </a:p>
        </p:txBody>
      </p:sp>
      <p:sp>
        <p:nvSpPr>
          <p:cNvPr id="6" name="object 18">
            <a:extLst>
              <a:ext uri="{FF2B5EF4-FFF2-40B4-BE49-F238E27FC236}">
                <a16:creationId xmlns:a16="http://schemas.microsoft.com/office/drawing/2014/main" id="{3B4E1AFF-6084-6A0A-C514-E38DBD3EA13F}"/>
              </a:ext>
            </a:extLst>
          </p:cNvPr>
          <p:cNvSpPr txBox="1"/>
          <p:nvPr/>
        </p:nvSpPr>
        <p:spPr>
          <a:xfrm>
            <a:off x="1331743" y="4959982"/>
            <a:ext cx="9411286" cy="178190"/>
          </a:xfrm>
          <a:prstGeom prst="rect">
            <a:avLst/>
          </a:prstGeom>
        </p:spPr>
        <p:txBody>
          <a:bodyPr vert="horz" wrap="square" lIns="0" tIns="0" rIns="0" bIns="0" rtlCol="0">
            <a:spAutoFit/>
          </a:bodyPr>
          <a:lstStyle/>
          <a:p>
            <a:pPr marR="217946">
              <a:lnSpc>
                <a:spcPts val="1261"/>
              </a:lnSpc>
              <a:spcBef>
                <a:spcPts val="130"/>
              </a:spcBef>
            </a:pPr>
            <a:r>
              <a:rPr lang="en-IN" sz="2000" u="sng" dirty="0">
                <a:latin typeface="Verdana"/>
                <a:cs typeface="Verdana"/>
              </a:rPr>
              <a:t> </a:t>
            </a:r>
            <a:r>
              <a:rPr lang="en-IN" sz="2000" dirty="0">
                <a:latin typeface="Verdana"/>
                <a:cs typeface="Verdana"/>
              </a:rPr>
              <a:t>  </a:t>
            </a:r>
            <a:r>
              <a:rPr lang="en-IN" sz="2000" u="sng" dirty="0">
                <a:latin typeface="Verdana"/>
                <a:cs typeface="Verdana"/>
              </a:rPr>
              <a:t> Develop a cost-effective sensor to detect objects while driving in fog.</a:t>
            </a:r>
          </a:p>
        </p:txBody>
      </p:sp>
      <p:pic>
        <p:nvPicPr>
          <p:cNvPr id="5" name="Picture 4" descr="A car on the road&#10;&#10;Description automatically generated with medium confidence">
            <a:extLst>
              <a:ext uri="{FF2B5EF4-FFF2-40B4-BE49-F238E27FC236}">
                <a16:creationId xmlns:a16="http://schemas.microsoft.com/office/drawing/2014/main" id="{7642068C-E24F-A1F8-C7F0-A7451DE455F2}"/>
              </a:ext>
            </a:extLst>
          </p:cNvPr>
          <p:cNvPicPr>
            <a:picLocks noChangeAspect="1"/>
          </p:cNvPicPr>
          <p:nvPr/>
        </p:nvPicPr>
        <p:blipFill rotWithShape="1">
          <a:blip r:embed="rId2">
            <a:extLst>
              <a:ext uri="{28A0092B-C50C-407E-A947-70E740481C1C}">
                <a14:useLocalDpi xmlns:a14="http://schemas.microsoft.com/office/drawing/2010/main" val="0"/>
              </a:ext>
            </a:extLst>
          </a:blip>
          <a:srcRect l="512" t="14051" r="-512" b="5417"/>
          <a:stretch/>
        </p:blipFill>
        <p:spPr>
          <a:xfrm>
            <a:off x="1596683" y="1124318"/>
            <a:ext cx="9411287" cy="33207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47783-091C-1FEF-F91C-780DE5876ADD}"/>
              </a:ext>
            </a:extLst>
          </p:cNvPr>
          <p:cNvSpPr>
            <a:spLocks noGrp="1"/>
          </p:cNvSpPr>
          <p:nvPr>
            <p:ph type="title"/>
          </p:nvPr>
        </p:nvSpPr>
        <p:spPr/>
        <p:txBody>
          <a:bodyPr/>
          <a:lstStyle/>
          <a:p>
            <a:r>
              <a:rPr lang="en-US" dirty="0"/>
              <a:t>FLOW CHART AND DIAGRAM 1</a:t>
            </a:r>
            <a:endParaRPr lang="en-IN" dirty="0"/>
          </a:p>
        </p:txBody>
      </p:sp>
      <p:pic>
        <p:nvPicPr>
          <p:cNvPr id="5" name="Picture 4">
            <a:extLst>
              <a:ext uri="{FF2B5EF4-FFF2-40B4-BE49-F238E27FC236}">
                <a16:creationId xmlns:a16="http://schemas.microsoft.com/office/drawing/2014/main" id="{78DD4D20-413D-295A-0A4F-3EBDBD05CA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278" y="1075083"/>
            <a:ext cx="11648661" cy="5126934"/>
          </a:xfrm>
          <a:prstGeom prst="rect">
            <a:avLst/>
          </a:prstGeom>
        </p:spPr>
      </p:pic>
    </p:spTree>
    <p:extLst>
      <p:ext uri="{BB962C8B-B14F-4D97-AF65-F5344CB8AC3E}">
        <p14:creationId xmlns:p14="http://schemas.microsoft.com/office/powerpoint/2010/main" val="980599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D1E17-53FF-1736-34F6-6EE0ED817111}"/>
              </a:ext>
            </a:extLst>
          </p:cNvPr>
          <p:cNvSpPr>
            <a:spLocks noGrp="1"/>
          </p:cNvSpPr>
          <p:nvPr>
            <p:ph type="title"/>
          </p:nvPr>
        </p:nvSpPr>
        <p:spPr/>
        <p:txBody>
          <a:bodyPr/>
          <a:lstStyle/>
          <a:p>
            <a:r>
              <a:rPr lang="en-US" dirty="0"/>
              <a:t>FLOW CHART AND DIAGRAM 2</a:t>
            </a:r>
            <a:endParaRPr lang="en-IN" dirty="0"/>
          </a:p>
        </p:txBody>
      </p:sp>
      <p:pic>
        <p:nvPicPr>
          <p:cNvPr id="5" name="Picture 4">
            <a:extLst>
              <a:ext uri="{FF2B5EF4-FFF2-40B4-BE49-F238E27FC236}">
                <a16:creationId xmlns:a16="http://schemas.microsoft.com/office/drawing/2014/main" id="{56255F30-2E83-07FB-CD41-E03D6CFF20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0034"/>
            <a:ext cx="12191999" cy="6317966"/>
          </a:xfrm>
          <a:prstGeom prst="rect">
            <a:avLst/>
          </a:prstGeom>
        </p:spPr>
      </p:pic>
    </p:spTree>
    <p:extLst>
      <p:ext uri="{BB962C8B-B14F-4D97-AF65-F5344CB8AC3E}">
        <p14:creationId xmlns:p14="http://schemas.microsoft.com/office/powerpoint/2010/main" val="3604650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0B4F1-422F-8E3E-E20B-626770421CA8}"/>
              </a:ext>
            </a:extLst>
          </p:cNvPr>
          <p:cNvSpPr>
            <a:spLocks noGrp="1"/>
          </p:cNvSpPr>
          <p:nvPr>
            <p:ph type="title"/>
          </p:nvPr>
        </p:nvSpPr>
        <p:spPr/>
        <p:txBody>
          <a:bodyPr/>
          <a:lstStyle/>
          <a:p>
            <a:r>
              <a:rPr lang="en-US" dirty="0"/>
              <a:t>BLOCK DIAGRAM 1</a:t>
            </a:r>
            <a:endParaRPr lang="en-IN" dirty="0"/>
          </a:p>
        </p:txBody>
      </p:sp>
      <p:pic>
        <p:nvPicPr>
          <p:cNvPr id="5" name="Content Placeholder 4">
            <a:extLst>
              <a:ext uri="{FF2B5EF4-FFF2-40B4-BE49-F238E27FC236}">
                <a16:creationId xmlns:a16="http://schemas.microsoft.com/office/drawing/2014/main" id="{B6398ED7-77CD-21DE-F2E0-12EA462CC708}"/>
              </a:ext>
            </a:extLst>
          </p:cNvPr>
          <p:cNvPicPr>
            <a:picLocks noGrp="1" noChangeAspect="1"/>
          </p:cNvPicPr>
          <p:nvPr>
            <p:ph sz="quarter" idx="11"/>
          </p:nvPr>
        </p:nvPicPr>
        <p:blipFill>
          <a:blip r:embed="rId2">
            <a:extLst>
              <a:ext uri="{28A0092B-C50C-407E-A947-70E740481C1C}">
                <a14:useLocalDpi xmlns:a14="http://schemas.microsoft.com/office/drawing/2010/main" val="0"/>
              </a:ext>
            </a:extLst>
          </a:blip>
          <a:stretch>
            <a:fillRect/>
          </a:stretch>
        </p:blipFill>
        <p:spPr>
          <a:xfrm>
            <a:off x="746369" y="2330415"/>
            <a:ext cx="10375520" cy="2197169"/>
          </a:xfrm>
        </p:spPr>
      </p:pic>
    </p:spTree>
    <p:extLst>
      <p:ext uri="{BB962C8B-B14F-4D97-AF65-F5344CB8AC3E}">
        <p14:creationId xmlns:p14="http://schemas.microsoft.com/office/powerpoint/2010/main" val="1840138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7BFF7-0407-2A20-D7C3-D3D0EE3D0D84}"/>
              </a:ext>
            </a:extLst>
          </p:cNvPr>
          <p:cNvSpPr>
            <a:spLocks noGrp="1"/>
          </p:cNvSpPr>
          <p:nvPr>
            <p:ph type="title"/>
          </p:nvPr>
        </p:nvSpPr>
        <p:spPr/>
        <p:txBody>
          <a:bodyPr/>
          <a:lstStyle/>
          <a:p>
            <a:r>
              <a:rPr lang="en-US" dirty="0"/>
              <a:t>BLOCK DIAGRAM 2</a:t>
            </a:r>
            <a:endParaRPr lang="en-IN" dirty="0"/>
          </a:p>
        </p:txBody>
      </p:sp>
      <p:pic>
        <p:nvPicPr>
          <p:cNvPr id="5" name="Content Placeholder 4">
            <a:extLst>
              <a:ext uri="{FF2B5EF4-FFF2-40B4-BE49-F238E27FC236}">
                <a16:creationId xmlns:a16="http://schemas.microsoft.com/office/drawing/2014/main" id="{FB80CDDE-2F8B-F665-41E3-3654EA12C35C}"/>
              </a:ext>
            </a:extLst>
          </p:cNvPr>
          <p:cNvPicPr>
            <a:picLocks noGrp="1" noChangeAspect="1"/>
          </p:cNvPicPr>
          <p:nvPr>
            <p:ph sz="quarter" idx="11"/>
          </p:nvPr>
        </p:nvPicPr>
        <p:blipFill>
          <a:blip r:embed="rId2">
            <a:extLst>
              <a:ext uri="{28A0092B-C50C-407E-A947-70E740481C1C}">
                <a14:useLocalDpi xmlns:a14="http://schemas.microsoft.com/office/drawing/2010/main" val="0"/>
              </a:ext>
            </a:extLst>
          </a:blip>
          <a:stretch>
            <a:fillRect/>
          </a:stretch>
        </p:blipFill>
        <p:spPr>
          <a:xfrm>
            <a:off x="92766" y="1348020"/>
            <a:ext cx="11728174" cy="3634376"/>
          </a:xfrm>
        </p:spPr>
      </p:pic>
    </p:spTree>
    <p:extLst>
      <p:ext uri="{BB962C8B-B14F-4D97-AF65-F5344CB8AC3E}">
        <p14:creationId xmlns:p14="http://schemas.microsoft.com/office/powerpoint/2010/main" val="1304213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16414F-CD3F-4017-A3B9-BE68640E11E1}"/>
              </a:ext>
            </a:extLst>
          </p:cNvPr>
          <p:cNvSpPr>
            <a:spLocks noGrp="1"/>
          </p:cNvSpPr>
          <p:nvPr>
            <p:ph type="title"/>
          </p:nvPr>
        </p:nvSpPr>
        <p:spPr>
          <a:xfrm>
            <a:off x="320930" y="171808"/>
            <a:ext cx="10514274" cy="454104"/>
          </a:xfrm>
        </p:spPr>
        <p:txBody>
          <a:bodyPr/>
          <a:lstStyle/>
          <a:p>
            <a:r>
              <a:rPr lang="en-IN" sz="3200" b="1" dirty="0"/>
              <a:t>Major Risk and Mitigation</a:t>
            </a:r>
          </a:p>
        </p:txBody>
      </p:sp>
      <p:sp>
        <p:nvSpPr>
          <p:cNvPr id="4" name="Content Placeholder 3">
            <a:extLst>
              <a:ext uri="{FF2B5EF4-FFF2-40B4-BE49-F238E27FC236}">
                <a16:creationId xmlns:a16="http://schemas.microsoft.com/office/drawing/2014/main" id="{D9B5CFE5-B51E-4633-AFD8-F7DF52BE52F7}"/>
              </a:ext>
            </a:extLst>
          </p:cNvPr>
          <p:cNvSpPr>
            <a:spLocks noGrp="1"/>
          </p:cNvSpPr>
          <p:nvPr>
            <p:ph sz="quarter" idx="11"/>
          </p:nvPr>
        </p:nvSpPr>
        <p:spPr>
          <a:xfrm>
            <a:off x="320930" y="957640"/>
            <a:ext cx="11366979" cy="5177492"/>
          </a:xfrm>
        </p:spPr>
        <p:txBody>
          <a:bodyPr/>
          <a:lstStyle/>
          <a:p>
            <a:pPr marL="342900" lvl="0" indent="-342900">
              <a:lnSpc>
                <a:spcPct val="107000"/>
              </a:lnSpc>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Reduced Accuracy in Dense Fog: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Cost-effective sensors may struggle to maintain accuracy in extremely dense fog, leading to false readings and compromised object detection.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Limited Detection Range: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Cost constraints may result in sensors with limited detection range, which could hinder the early detection of obstacles at a distance in thick fog.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Interference from Fog Particles: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Fog particles may interfere with sensor signals, causing scattering or attenuation, reducing the sensor's effectiveness.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Sensor Calibration Challenges: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Calibrating sensors for consistent performance in various fog densities and environmental conditions may be complex and resource-intensive.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Inadequate Data Fusion:</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Integrating data from different sensor technologies might result in suboptimal data fusion, leading to less reliable object detection.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Cost-Effective Sensor Lifespan:</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Cost-cutting measures might impact the durability and lifespan of the sensor, potentially leading to premature failure or decreased reliability over time.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buFont typeface="Arial" panose="020B0604020202020204" pitchFamily="34" charset="0"/>
              <a:buChar char="•"/>
            </a:pPr>
            <a:endParaRPr lang="en-IN" sz="1600" dirty="0"/>
          </a:p>
        </p:txBody>
      </p:sp>
    </p:spTree>
    <p:extLst>
      <p:ext uri="{BB962C8B-B14F-4D97-AF65-F5344CB8AC3E}">
        <p14:creationId xmlns:p14="http://schemas.microsoft.com/office/powerpoint/2010/main" val="4732213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32DAC-8C91-4043-BDD7-E4328546501C}"/>
              </a:ext>
            </a:extLst>
          </p:cNvPr>
          <p:cNvSpPr>
            <a:spLocks noGrp="1"/>
          </p:cNvSpPr>
          <p:nvPr>
            <p:ph type="title"/>
          </p:nvPr>
        </p:nvSpPr>
        <p:spPr>
          <a:xfrm>
            <a:off x="320930" y="127318"/>
            <a:ext cx="10514274" cy="398704"/>
          </a:xfrm>
        </p:spPr>
        <p:txBody>
          <a:bodyPr/>
          <a:lstStyle/>
          <a:p>
            <a:r>
              <a:rPr lang="en-IN" sz="2800" b="1" dirty="0"/>
              <a:t>Mitigation</a:t>
            </a:r>
            <a:endParaRPr lang="en-IN" dirty="0"/>
          </a:p>
        </p:txBody>
      </p:sp>
      <p:sp>
        <p:nvSpPr>
          <p:cNvPr id="5" name="TextBox 4">
            <a:extLst>
              <a:ext uri="{FF2B5EF4-FFF2-40B4-BE49-F238E27FC236}">
                <a16:creationId xmlns:a16="http://schemas.microsoft.com/office/drawing/2014/main" id="{B48AC178-F3CA-0F9D-AFCB-77C7A35E62FF}"/>
              </a:ext>
            </a:extLst>
          </p:cNvPr>
          <p:cNvSpPr txBox="1"/>
          <p:nvPr/>
        </p:nvSpPr>
        <p:spPr>
          <a:xfrm>
            <a:off x="320930" y="887896"/>
            <a:ext cx="11171583" cy="3943324"/>
          </a:xfrm>
          <a:prstGeom prst="rect">
            <a:avLst/>
          </a:prstGeom>
          <a:noFill/>
        </p:spPr>
        <p:txBody>
          <a:bodyPr wrap="square">
            <a:spAutoFit/>
          </a:bodyPr>
          <a:lstStyle/>
          <a:p>
            <a:pPr marL="342900" lvl="0" indent="-342900">
              <a:lnSpc>
                <a:spcPct val="107000"/>
              </a:lnSpc>
              <a:spcAft>
                <a:spcPts val="800"/>
              </a:spcAft>
              <a:buFont typeface="+mj-lt"/>
              <a:buAutoNum type="arabicPeriod"/>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Enhanced Sensor Testing:</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Conduct extensive testing and validation in various foggy conditions and driving scenarios to ensure the sensor's accuracy and reliability. Use real-world data and simulated environments to identify and address potential issues.</a:t>
            </a:r>
          </a:p>
          <a:p>
            <a:pPr marL="342900" lvl="0" indent="-342900">
              <a:lnSpc>
                <a:spcPct val="107000"/>
              </a:lnSpc>
              <a:spcAft>
                <a:spcPts val="800"/>
              </a:spcAft>
              <a:buFont typeface="+mj-lt"/>
              <a:buAutoNum type="arabicPeriod"/>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Advanced Data Fusion Algorithms: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Develop sophisticated data fusion algorithms that intelligently combine data from multiple sensor technologies. This can help improve object detection accuracy and reduce false positives and negatives.</a:t>
            </a:r>
          </a:p>
          <a:p>
            <a:pPr marL="342900" lvl="0" indent="-342900">
              <a:lnSpc>
                <a:spcPct val="107000"/>
              </a:lnSpc>
              <a:spcAft>
                <a:spcPts val="800"/>
              </a:spcAft>
              <a:buFont typeface="+mj-lt"/>
              <a:buAutoNum type="arabicPeriod"/>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Regular Sensor Maintenance and Calibration:</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Implement a robust maintenance and calibration schedule to ensure the sensor's proper functioning over time. Regular calibrations will help maintain accuracy and consistency, reducing the risk of false readings.</a:t>
            </a:r>
          </a:p>
          <a:p>
            <a:pPr marL="342900" lvl="0" indent="-342900">
              <a:lnSpc>
                <a:spcPct val="107000"/>
              </a:lnSpc>
              <a:spcAft>
                <a:spcPts val="800"/>
              </a:spcAft>
              <a:buFont typeface="+mj-lt"/>
              <a:buAutoNum type="arabicPeriod"/>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Redundancy and Fail-Safe Mechanisms: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Incorporate redundancy and fail-safe mechanisms in the sensor system. Redundancy can ensure that if one sensor fails or provides inaccurate data, there are backup sensors to maintain functionality and safety.</a:t>
            </a:r>
          </a:p>
        </p:txBody>
      </p:sp>
    </p:spTree>
    <p:extLst>
      <p:ext uri="{BB962C8B-B14F-4D97-AF65-F5344CB8AC3E}">
        <p14:creationId xmlns:p14="http://schemas.microsoft.com/office/powerpoint/2010/main" val="4240408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16414F-CD3F-4017-A3B9-BE68640E11E1}"/>
              </a:ext>
            </a:extLst>
          </p:cNvPr>
          <p:cNvSpPr>
            <a:spLocks noGrp="1"/>
          </p:cNvSpPr>
          <p:nvPr>
            <p:ph type="title"/>
          </p:nvPr>
        </p:nvSpPr>
        <p:spPr>
          <a:xfrm>
            <a:off x="320930" y="171808"/>
            <a:ext cx="10514274" cy="454104"/>
          </a:xfrm>
        </p:spPr>
        <p:txBody>
          <a:bodyPr/>
          <a:lstStyle/>
          <a:p>
            <a:r>
              <a:rPr lang="en-IN" sz="3200" b="1" dirty="0"/>
              <a:t>Business Potential</a:t>
            </a:r>
          </a:p>
        </p:txBody>
      </p:sp>
      <p:sp>
        <p:nvSpPr>
          <p:cNvPr id="4" name="Content Placeholder 3">
            <a:extLst>
              <a:ext uri="{FF2B5EF4-FFF2-40B4-BE49-F238E27FC236}">
                <a16:creationId xmlns:a16="http://schemas.microsoft.com/office/drawing/2014/main" id="{D9B5CFE5-B51E-4633-AFD8-F7DF52BE52F7}"/>
              </a:ext>
            </a:extLst>
          </p:cNvPr>
          <p:cNvSpPr>
            <a:spLocks noGrp="1"/>
          </p:cNvSpPr>
          <p:nvPr>
            <p:ph sz="quarter" idx="11"/>
          </p:nvPr>
        </p:nvSpPr>
        <p:spPr>
          <a:xfrm>
            <a:off x="320930" y="844333"/>
            <a:ext cx="11871070" cy="9357891"/>
          </a:xfrm>
        </p:spPr>
        <p:txBody>
          <a:bodyPr/>
          <a:lstStyle/>
          <a:p>
            <a:pPr marL="342900" lvl="0" indent="-342900">
              <a:lnSpc>
                <a:spcPct val="107000"/>
              </a:lnSpc>
              <a:spcAft>
                <a:spcPts val="800"/>
              </a:spcAft>
              <a:buFont typeface="+mj-lt"/>
              <a:buAutoNum type="arabicPeriod"/>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Automotive Industry Integration:</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The development of cost-effective sensors for object detection in fog has significant business potential in the automotive industry. Car manufacturers can integrate these sensors into their vehicles as part of advanced driver-assistance systems (ADAS) to enhance safety and attract safety-conscious customers.</a:t>
            </a:r>
          </a:p>
          <a:p>
            <a:pPr marL="342900" lvl="0" indent="-342900">
              <a:lnSpc>
                <a:spcPct val="107000"/>
              </a:lnSpc>
              <a:spcAft>
                <a:spcPts val="800"/>
              </a:spcAft>
              <a:buFont typeface="+mj-lt"/>
              <a:buAutoNum type="arabicPeriod"/>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Aftermarket Safety Upgrades: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There is a potential market for aftermarket visibility sensors that can be retrofitted into existing vehicles. Car owners who want to improve their vehicle's safety features can opt for these sensors, providing a lucrative business opportunity.</a:t>
            </a:r>
          </a:p>
          <a:p>
            <a:pPr marL="342900" lvl="0" indent="-342900">
              <a:lnSpc>
                <a:spcPct val="107000"/>
              </a:lnSpc>
              <a:spcAft>
                <a:spcPts val="800"/>
              </a:spcAft>
              <a:buFont typeface="+mj-lt"/>
              <a:buAutoNum type="arabicPeriod"/>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Fleet Management Solutions: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Companies operating commercial fleets, such as logistics or transportation businesses, can benefit from deploying fog detection sensors. Improved safety and reduced accident risks can lead to lower insurance costs and improved operational efficiency, making it an attractive proposition for fleet management solutions.</a:t>
            </a:r>
          </a:p>
          <a:p>
            <a:pPr marL="342900" lvl="0" indent="-342900">
              <a:lnSpc>
                <a:spcPct val="107000"/>
              </a:lnSpc>
              <a:spcAft>
                <a:spcPts val="800"/>
              </a:spcAft>
              <a:buFont typeface="+mj-lt"/>
              <a:buAutoNum type="arabicPeriod"/>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Autonomous Vehicles: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As autonomous vehicle technology continues to develop, there is a growing need for robust sensors that can handle various weather conditions, including fog. Companies working on autonomous vehicle solutions can leverage cost-effective fog detection sensors to enhance their vehicles' capabilities.</a:t>
            </a:r>
          </a:p>
          <a:p>
            <a:pPr marL="342900" lvl="0" indent="-342900">
              <a:lnSpc>
                <a:spcPct val="107000"/>
              </a:lnSpc>
              <a:spcAft>
                <a:spcPts val="800"/>
              </a:spcAft>
              <a:buFont typeface="+mj-lt"/>
              <a:buAutoNum type="arabicPeriod"/>
              <a:tabLst>
                <a:tab pos="4572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Infrastructure Integration:</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Beyond individual vehicles, there is potential for integrating fog detection sensors into smart infrastructure, such as traffic signals and road signs. This integration can improve overall road safety by providing real-time visibility information to drivers and traffic management systems.</a:t>
            </a:r>
          </a:p>
        </p:txBody>
      </p:sp>
    </p:spTree>
    <p:extLst>
      <p:ext uri="{BB962C8B-B14F-4D97-AF65-F5344CB8AC3E}">
        <p14:creationId xmlns:p14="http://schemas.microsoft.com/office/powerpoint/2010/main" val="2371397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16414F-CD3F-4017-A3B9-BE68640E11E1}"/>
              </a:ext>
            </a:extLst>
          </p:cNvPr>
          <p:cNvSpPr>
            <a:spLocks noGrp="1"/>
          </p:cNvSpPr>
          <p:nvPr>
            <p:ph type="title"/>
          </p:nvPr>
        </p:nvSpPr>
        <p:spPr>
          <a:xfrm>
            <a:off x="320930" y="171808"/>
            <a:ext cx="10514274" cy="454104"/>
          </a:xfrm>
        </p:spPr>
        <p:txBody>
          <a:bodyPr/>
          <a:lstStyle/>
          <a:p>
            <a:r>
              <a:rPr lang="en-US" sz="3200" b="1" dirty="0"/>
              <a:t>Plan and Budget Needed</a:t>
            </a:r>
            <a:endParaRPr lang="en-IN" sz="3200" b="1" dirty="0"/>
          </a:p>
        </p:txBody>
      </p:sp>
      <p:pic>
        <p:nvPicPr>
          <p:cNvPr id="5" name="Picture Placeholder 9">
            <a:extLst>
              <a:ext uri="{FF2B5EF4-FFF2-40B4-BE49-F238E27FC236}">
                <a16:creationId xmlns:a16="http://schemas.microsoft.com/office/drawing/2014/main" id="{F1D01D81-787A-6E51-925D-1591C7BBF948}"/>
              </a:ext>
            </a:extLst>
          </p:cNvPr>
          <p:cNvPicPr>
            <a:picLocks noChangeAspect="1"/>
          </p:cNvPicPr>
          <p:nvPr/>
        </p:nvPicPr>
        <p:blipFill rotWithShape="1">
          <a:blip r:embed="rId2">
            <a:extLst>
              <a:ext uri="{28A0092B-C50C-407E-A947-70E740481C1C}">
                <a14:useLocalDpi xmlns:a14="http://schemas.microsoft.com/office/drawing/2010/main" val="0"/>
              </a:ext>
            </a:extLst>
          </a:blip>
          <a:srcRect t="22878" b="24976"/>
          <a:stretch/>
        </p:blipFill>
        <p:spPr>
          <a:xfrm>
            <a:off x="10398191" y="41602"/>
            <a:ext cx="1289718" cy="672525"/>
          </a:xfrm>
          <a:prstGeom prst="rect">
            <a:avLst/>
          </a:prstGeom>
          <a:ln>
            <a:solidFill>
              <a:schemeClr val="bg1"/>
            </a:solidFill>
          </a:ln>
        </p:spPr>
      </p:pic>
      <p:sp>
        <p:nvSpPr>
          <p:cNvPr id="6" name="Content Placeholder 5">
            <a:extLst>
              <a:ext uri="{FF2B5EF4-FFF2-40B4-BE49-F238E27FC236}">
                <a16:creationId xmlns:a16="http://schemas.microsoft.com/office/drawing/2014/main" id="{024958D1-1606-2406-99AF-63A85A8539EB}"/>
              </a:ext>
            </a:extLst>
          </p:cNvPr>
          <p:cNvSpPr>
            <a:spLocks noGrp="1"/>
          </p:cNvSpPr>
          <p:nvPr>
            <p:ph sz="quarter" idx="11"/>
          </p:nvPr>
        </p:nvSpPr>
        <p:spPr>
          <a:xfrm>
            <a:off x="320929" y="890682"/>
            <a:ext cx="11366979" cy="5276494"/>
          </a:xfrm>
        </p:spPr>
        <p:txBody>
          <a:bodyPr/>
          <a:lstStyle/>
          <a:p>
            <a:pPr>
              <a:lnSpc>
                <a:spcPct val="107000"/>
              </a:lnSpc>
              <a:spcAft>
                <a:spcPts val="800"/>
              </a:spcAf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Planning and budgeting for the development of a cost-effective sensor to detect objects while driving in fog requires careful consideration of various factors. Here's an estimate in points:</a:t>
            </a:r>
          </a:p>
          <a:p>
            <a:pPr marL="342900" lvl="0" indent="-342900">
              <a:lnSpc>
                <a:spcPct val="107000"/>
              </a:lnSpc>
              <a:spcAft>
                <a:spcPts val="800"/>
              </a:spcAft>
              <a:buFont typeface="+mj-lt"/>
              <a:buAutoNum type="arabicPeriod"/>
              <a:tabLst>
                <a:tab pos="4572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Research and Development (R&amp;D):</a:t>
            </a:r>
          </a:p>
          <a:p>
            <a:pPr marL="742950" lvl="1" indent="-285750">
              <a:lnSpc>
                <a:spcPct val="107000"/>
              </a:lnSpc>
              <a:spcAft>
                <a:spcPts val="800"/>
              </a:spcAft>
              <a:buSzPts val="1000"/>
              <a:buFont typeface="Symbol" panose="05050102010706020507" pitchFamily="18" charset="2"/>
              <a:buChar char=""/>
              <a:tabLst>
                <a:tab pos="9144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Conducting market research and technology analysis.</a:t>
            </a:r>
          </a:p>
          <a:p>
            <a:pPr marL="742950" lvl="1" indent="-285750">
              <a:lnSpc>
                <a:spcPct val="107000"/>
              </a:lnSpc>
              <a:spcAft>
                <a:spcPts val="800"/>
              </a:spcAft>
              <a:buSzPts val="1000"/>
              <a:buFont typeface="Symbol" panose="05050102010706020507" pitchFamily="18" charset="2"/>
              <a:buChar char=""/>
              <a:tabLst>
                <a:tab pos="9144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Prototyping and testing different sensor configurations and algorithms.</a:t>
            </a:r>
          </a:p>
          <a:p>
            <a:pPr marL="742950" lvl="1" indent="-285750">
              <a:lnSpc>
                <a:spcPct val="107000"/>
              </a:lnSpc>
              <a:spcAft>
                <a:spcPts val="800"/>
              </a:spcAft>
              <a:buSzPts val="1000"/>
              <a:buFont typeface="Symbol" panose="05050102010706020507" pitchFamily="18" charset="2"/>
              <a:buChar char=""/>
              <a:tabLst>
                <a:tab pos="9144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Estimating R&amp;D staff salaries, equipment, and materials.</a:t>
            </a:r>
          </a:p>
          <a:p>
            <a:pPr marL="342900" lvl="0" indent="-342900">
              <a:lnSpc>
                <a:spcPct val="107000"/>
              </a:lnSpc>
              <a:spcAft>
                <a:spcPts val="800"/>
              </a:spcAft>
              <a:buFont typeface="+mj-lt"/>
              <a:buAutoNum type="arabicPeriod"/>
              <a:tabLst>
                <a:tab pos="4572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Sensor Components:</a:t>
            </a:r>
          </a:p>
          <a:p>
            <a:pPr marL="742950" lvl="1" indent="-285750">
              <a:lnSpc>
                <a:spcPct val="107000"/>
              </a:lnSpc>
              <a:spcAft>
                <a:spcPts val="800"/>
              </a:spcAft>
              <a:buSzPts val="1000"/>
              <a:buFont typeface="Symbol" panose="05050102010706020507" pitchFamily="18" charset="2"/>
              <a:buChar char=""/>
              <a:tabLst>
                <a:tab pos="9144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Radar/LiDAR modules, ultrasonic sensors, infrared sensors, cameras.</a:t>
            </a:r>
          </a:p>
          <a:p>
            <a:pPr marL="742950" lvl="1" indent="-285750">
              <a:lnSpc>
                <a:spcPct val="107000"/>
              </a:lnSpc>
              <a:spcAft>
                <a:spcPts val="800"/>
              </a:spcAft>
              <a:buSzPts val="1000"/>
              <a:buFont typeface="Symbol" panose="05050102010706020507" pitchFamily="18" charset="2"/>
              <a:buChar char=""/>
              <a:tabLst>
                <a:tab pos="9144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Circuit boards, connectors, and other electronic components.</a:t>
            </a:r>
          </a:p>
          <a:p>
            <a:pPr marL="342900" lvl="0" indent="-342900">
              <a:lnSpc>
                <a:spcPct val="107000"/>
              </a:lnSpc>
              <a:spcAft>
                <a:spcPts val="800"/>
              </a:spcAft>
              <a:buFont typeface="+mj-lt"/>
              <a:buAutoNum type="arabicPeriod"/>
              <a:tabLst>
                <a:tab pos="4572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Sensor Integration:</a:t>
            </a:r>
          </a:p>
          <a:p>
            <a:pPr marL="742950" lvl="1" indent="-285750">
              <a:lnSpc>
                <a:spcPct val="107000"/>
              </a:lnSpc>
              <a:spcAft>
                <a:spcPts val="800"/>
              </a:spcAft>
              <a:buSzPts val="1000"/>
              <a:buFont typeface="Symbol" panose="05050102010706020507" pitchFamily="18" charset="2"/>
              <a:buChar char=""/>
              <a:tabLst>
                <a:tab pos="9144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Design and development of the sensor housing and mounting systems.</a:t>
            </a:r>
          </a:p>
          <a:p>
            <a:pPr marL="742950" lvl="1" indent="-285750">
              <a:lnSpc>
                <a:spcPct val="107000"/>
              </a:lnSpc>
              <a:spcAft>
                <a:spcPts val="800"/>
              </a:spcAft>
              <a:buSzPts val="1000"/>
              <a:buFont typeface="Symbol" panose="05050102010706020507" pitchFamily="18" charset="2"/>
              <a:buChar char=""/>
              <a:tabLst>
                <a:tab pos="914400" algn="l"/>
              </a:tabLst>
            </a:pPr>
            <a:r>
              <a:rPr lang="en-IN" sz="1500" b="1" kern="100" dirty="0">
                <a:effectLst/>
                <a:latin typeface="Calibri" panose="020F0502020204030204" pitchFamily="34" charset="0"/>
                <a:ea typeface="Calibri" panose="020F0502020204030204" pitchFamily="34" charset="0"/>
                <a:cs typeface="Times New Roman" panose="02020603050405020304" pitchFamily="18" charset="0"/>
              </a:rPr>
              <a:t>Mechanical components and manufacturing costs.</a:t>
            </a:r>
          </a:p>
          <a:p>
            <a:pPr marL="0" indent="0">
              <a:buNone/>
            </a:pPr>
            <a:endParaRPr lang="en-IN" sz="1500" dirty="0"/>
          </a:p>
        </p:txBody>
      </p:sp>
    </p:spTree>
    <p:extLst>
      <p:ext uri="{BB962C8B-B14F-4D97-AF65-F5344CB8AC3E}">
        <p14:creationId xmlns:p14="http://schemas.microsoft.com/office/powerpoint/2010/main" val="1987731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F7B95-9FE6-F111-A7B2-ABDE7D4E2C2A}"/>
              </a:ext>
            </a:extLst>
          </p:cNvPr>
          <p:cNvSpPr>
            <a:spLocks noGrp="1"/>
          </p:cNvSpPr>
          <p:nvPr>
            <p:ph type="title"/>
          </p:nvPr>
        </p:nvSpPr>
        <p:spPr>
          <a:xfrm>
            <a:off x="320930" y="127318"/>
            <a:ext cx="10514274" cy="398704"/>
          </a:xfrm>
        </p:spPr>
        <p:txBody>
          <a:bodyPr/>
          <a:lstStyle/>
          <a:p>
            <a:r>
              <a:rPr lang="en-US" sz="2800" b="1" dirty="0"/>
              <a:t>Budget Needed</a:t>
            </a:r>
            <a:endParaRPr lang="en-IN" dirty="0"/>
          </a:p>
        </p:txBody>
      </p:sp>
      <p:sp>
        <p:nvSpPr>
          <p:cNvPr id="5" name="TextBox 4">
            <a:extLst>
              <a:ext uri="{FF2B5EF4-FFF2-40B4-BE49-F238E27FC236}">
                <a16:creationId xmlns:a16="http://schemas.microsoft.com/office/drawing/2014/main" id="{5951E87A-DA1B-B5BA-151F-840AE5B05808}"/>
              </a:ext>
            </a:extLst>
          </p:cNvPr>
          <p:cNvSpPr txBox="1"/>
          <p:nvPr/>
        </p:nvSpPr>
        <p:spPr>
          <a:xfrm>
            <a:off x="493207" y="897118"/>
            <a:ext cx="10784392" cy="5355312"/>
          </a:xfrm>
          <a:prstGeom prst="rect">
            <a:avLst/>
          </a:prstGeom>
          <a:noFill/>
        </p:spPr>
        <p:txBody>
          <a:bodyPr wrap="square">
            <a:spAutoFit/>
          </a:bodyPr>
          <a:lstStyle/>
          <a:p>
            <a:r>
              <a:rPr lang="en-US" dirty="0"/>
              <a:t>Providing an exact budget for the development of a cost-effective sensor to detect objects while driving in fog is challenging without specific project details. However, I can outline the major cost categories that would contribute to the overall budget. Keep in mind that the actual budget will depend on factors such as the sensor's complexity, desired features, the scale of production, and other project-specific considerations. Here's an approximate breakdown of the budget:</a:t>
            </a:r>
          </a:p>
          <a:p>
            <a:r>
              <a:rPr lang="en-US" dirty="0"/>
              <a:t>1.	Research and Development (R&amp;D): $100,000 - $500,000</a:t>
            </a:r>
          </a:p>
          <a:p>
            <a:r>
              <a:rPr lang="en-US" dirty="0"/>
              <a:t>2.	Sensor Components: $50,000 - $200,000</a:t>
            </a:r>
          </a:p>
          <a:p>
            <a:r>
              <a:rPr lang="en-US" dirty="0"/>
              <a:t>3.	Sensor Integration: $30,000 - $100,000</a:t>
            </a:r>
          </a:p>
          <a:p>
            <a:r>
              <a:rPr lang="en-US" dirty="0"/>
              <a:t>4.	Sensor Fusion and Algorithms: $50,000 - $200,000</a:t>
            </a:r>
          </a:p>
          <a:p>
            <a:r>
              <a:rPr lang="en-US" dirty="0"/>
              <a:t>5.	Testing and Validation: $100,000 - $300,000</a:t>
            </a:r>
          </a:p>
          <a:p>
            <a:r>
              <a:rPr lang="en-US" dirty="0"/>
              <a:t>6.	Quality Assurance and Compliance: $50,000 - $150,000</a:t>
            </a:r>
          </a:p>
          <a:p>
            <a:r>
              <a:rPr lang="en-US" dirty="0"/>
              <a:t>7.	Manufacturing and Mass Production: $200,000 - $1,000,000</a:t>
            </a:r>
          </a:p>
          <a:p>
            <a:r>
              <a:rPr lang="en-US" dirty="0"/>
              <a:t>8.	Supply Chain Management: $50,000 - $200,000</a:t>
            </a:r>
          </a:p>
          <a:p>
            <a:r>
              <a:rPr lang="en-US" dirty="0"/>
              <a:t>9.	Human-Machine Interface (HMI) Development: $30,000 - $100,000</a:t>
            </a:r>
          </a:p>
          <a:p>
            <a:r>
              <a:rPr lang="en-US" dirty="0"/>
              <a:t>10.	Marketing and Distribution: $100,000 - $500,000</a:t>
            </a:r>
          </a:p>
          <a:p>
            <a:r>
              <a:rPr lang="en-US" dirty="0"/>
              <a:t>11.	Post-Sales Support: $50,000 - $150,000</a:t>
            </a:r>
          </a:p>
          <a:p>
            <a:r>
              <a:rPr lang="en-US" dirty="0"/>
              <a:t>12.	Legal and Intellectual Property (IP) Costs: $50,000 - $200,000</a:t>
            </a:r>
          </a:p>
          <a:p>
            <a:r>
              <a:rPr lang="en-US" dirty="0"/>
              <a:t>13.	Contingency Budget (10% of total): $100,000 - $500,000</a:t>
            </a:r>
          </a:p>
          <a:p>
            <a:r>
              <a:rPr lang="en-US" dirty="0"/>
              <a:t>Total Estimated Budget Range: $1,010,000 - $4,900,000</a:t>
            </a:r>
          </a:p>
        </p:txBody>
      </p:sp>
    </p:spTree>
    <p:extLst>
      <p:ext uri="{BB962C8B-B14F-4D97-AF65-F5344CB8AC3E}">
        <p14:creationId xmlns:p14="http://schemas.microsoft.com/office/powerpoint/2010/main" val="18489133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5921DA8-C9CC-41CD-B51C-513129D25AE1}"/>
              </a:ext>
            </a:extLst>
          </p:cNvPr>
          <p:cNvSpPr>
            <a:spLocks noGrp="1"/>
          </p:cNvSpPr>
          <p:nvPr>
            <p:ph type="title"/>
          </p:nvPr>
        </p:nvSpPr>
        <p:spPr>
          <a:xfrm>
            <a:off x="3433881" y="980240"/>
            <a:ext cx="10513536" cy="817088"/>
          </a:xfrm>
        </p:spPr>
        <p:txBody>
          <a:bodyPr/>
          <a:lstStyle/>
          <a:p>
            <a:r>
              <a:rPr lang="en-US" sz="5821" dirty="0"/>
              <a:t>Thank </a:t>
            </a:r>
            <a:r>
              <a:rPr lang="en-US" sz="5821" dirty="0">
                <a:solidFill>
                  <a:srgbClr val="0091E6"/>
                </a:solidFill>
              </a:rPr>
              <a:t>you</a:t>
            </a:r>
            <a:endParaRPr lang="en-IN" sz="5821" dirty="0">
              <a:solidFill>
                <a:srgbClr val="0091E6"/>
              </a:solidFill>
            </a:endParaRPr>
          </a:p>
        </p:txBody>
      </p:sp>
      <p:grpSp>
        <p:nvGrpSpPr>
          <p:cNvPr id="28" name="Group 27">
            <a:extLst>
              <a:ext uri="{FF2B5EF4-FFF2-40B4-BE49-F238E27FC236}">
                <a16:creationId xmlns:a16="http://schemas.microsoft.com/office/drawing/2014/main" id="{FC1AC5AD-E79A-456B-822C-B258D66EB50B}"/>
              </a:ext>
            </a:extLst>
          </p:cNvPr>
          <p:cNvGrpSpPr/>
          <p:nvPr/>
        </p:nvGrpSpPr>
        <p:grpSpPr>
          <a:xfrm>
            <a:off x="419689" y="2052287"/>
            <a:ext cx="11200880" cy="3413289"/>
            <a:chOff x="816729" y="2682875"/>
            <a:chExt cx="18471080" cy="5628767"/>
          </a:xfrm>
        </p:grpSpPr>
        <p:grpSp>
          <p:nvGrpSpPr>
            <p:cNvPr id="5" name="Group 4">
              <a:extLst>
                <a:ext uri="{FF2B5EF4-FFF2-40B4-BE49-F238E27FC236}">
                  <a16:creationId xmlns:a16="http://schemas.microsoft.com/office/drawing/2014/main" id="{20DD22B9-1EFA-4C02-84B7-E349A038072D}"/>
                </a:ext>
              </a:extLst>
            </p:cNvPr>
            <p:cNvGrpSpPr/>
            <p:nvPr/>
          </p:nvGrpSpPr>
          <p:grpSpPr>
            <a:xfrm>
              <a:off x="816729" y="2682875"/>
              <a:ext cx="18471080" cy="5628767"/>
              <a:chOff x="816729" y="2682875"/>
              <a:chExt cx="18471080" cy="5628767"/>
            </a:xfrm>
          </p:grpSpPr>
          <p:pic>
            <p:nvPicPr>
              <p:cNvPr id="6" name="Picture 5">
                <a:extLst>
                  <a:ext uri="{FF2B5EF4-FFF2-40B4-BE49-F238E27FC236}">
                    <a16:creationId xmlns:a16="http://schemas.microsoft.com/office/drawing/2014/main" id="{705B5C43-8C30-45A8-8FC9-2BE16FFF74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068400" y="5875889"/>
                <a:ext cx="1807464" cy="1816608"/>
              </a:xfrm>
              <a:prstGeom prst="rect">
                <a:avLst/>
              </a:prstGeom>
            </p:spPr>
          </p:pic>
          <p:pic>
            <p:nvPicPr>
              <p:cNvPr id="7" name="Picture 6">
                <a:extLst>
                  <a:ext uri="{FF2B5EF4-FFF2-40B4-BE49-F238E27FC236}">
                    <a16:creationId xmlns:a16="http://schemas.microsoft.com/office/drawing/2014/main" id="{63CC3951-F64C-48E1-BB71-1B56DFE10D5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78422" y="5806450"/>
                <a:ext cx="1992828" cy="2003519"/>
              </a:xfrm>
              <a:prstGeom prst="rect">
                <a:avLst/>
              </a:prstGeom>
            </p:spPr>
          </p:pic>
          <p:pic>
            <p:nvPicPr>
              <p:cNvPr id="8" name="Picture 7">
                <a:extLst>
                  <a:ext uri="{FF2B5EF4-FFF2-40B4-BE49-F238E27FC236}">
                    <a16:creationId xmlns:a16="http://schemas.microsoft.com/office/drawing/2014/main" id="{C90F83D3-CA61-4EE9-883D-8AD25371F6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62465" y="5374910"/>
                <a:ext cx="2657856" cy="2700528"/>
              </a:xfrm>
              <a:prstGeom prst="rect">
                <a:avLst/>
              </a:prstGeom>
            </p:spPr>
          </p:pic>
          <p:pic>
            <p:nvPicPr>
              <p:cNvPr id="9" name="Picture 8">
                <a:extLst>
                  <a:ext uri="{FF2B5EF4-FFF2-40B4-BE49-F238E27FC236}">
                    <a16:creationId xmlns:a16="http://schemas.microsoft.com/office/drawing/2014/main" id="{372515B4-2DA0-4D0E-87EE-ABAA0536900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72184" y="5804438"/>
                <a:ext cx="2538984" cy="2203704"/>
              </a:xfrm>
              <a:prstGeom prst="rect">
                <a:avLst/>
              </a:prstGeom>
            </p:spPr>
          </p:pic>
          <p:sp>
            <p:nvSpPr>
              <p:cNvPr id="10" name="object 7">
                <a:extLst>
                  <a:ext uri="{FF2B5EF4-FFF2-40B4-BE49-F238E27FC236}">
                    <a16:creationId xmlns:a16="http://schemas.microsoft.com/office/drawing/2014/main" id="{023C1C8B-2001-474A-B3AB-C205690DA6E2}"/>
                  </a:ext>
                </a:extLst>
              </p:cNvPr>
              <p:cNvSpPr txBox="1"/>
              <p:nvPr/>
            </p:nvSpPr>
            <p:spPr>
              <a:xfrm>
                <a:off x="1369840" y="3694686"/>
                <a:ext cx="507758" cy="3165024"/>
              </a:xfrm>
              <a:prstGeom prst="rect">
                <a:avLst/>
              </a:prstGeom>
            </p:spPr>
            <p:txBody>
              <a:bodyPr vert="vert270" wrap="square" lIns="0" tIns="28495" rIns="0" bIns="0" rtlCol="0">
                <a:spAutoFit/>
              </a:bodyPr>
              <a:lstStyle/>
              <a:p>
                <a:pPr marL="7701">
                  <a:spcBef>
                    <a:spcPts val="224"/>
                  </a:spcBef>
                </a:pPr>
                <a:r>
                  <a:rPr sz="2001" b="1" spc="64" dirty="0">
                    <a:solidFill>
                      <a:srgbClr val="221F1F"/>
                    </a:solidFill>
                    <a:latin typeface="Verdana" charset="0"/>
                    <a:ea typeface="Verdana" charset="0"/>
                    <a:cs typeface="Verdana" charset="0"/>
                  </a:rPr>
                  <a:t>SINCERITY</a:t>
                </a:r>
                <a:endParaRPr sz="2001" b="1" dirty="0">
                  <a:latin typeface="Verdana" charset="0"/>
                  <a:ea typeface="Verdana" charset="0"/>
                  <a:cs typeface="Verdana" charset="0"/>
                </a:endParaRPr>
              </a:p>
            </p:txBody>
          </p:sp>
          <p:sp>
            <p:nvSpPr>
              <p:cNvPr id="11" name="object 9">
                <a:extLst>
                  <a:ext uri="{FF2B5EF4-FFF2-40B4-BE49-F238E27FC236}">
                    <a16:creationId xmlns:a16="http://schemas.microsoft.com/office/drawing/2014/main" id="{EB1A4D41-B3E8-42BE-A84A-A2E2F58FBF63}"/>
                  </a:ext>
                </a:extLst>
              </p:cNvPr>
              <p:cNvSpPr txBox="1"/>
              <p:nvPr/>
            </p:nvSpPr>
            <p:spPr>
              <a:xfrm>
                <a:off x="6606250" y="3749674"/>
                <a:ext cx="507758" cy="2918324"/>
              </a:xfrm>
              <a:prstGeom prst="rect">
                <a:avLst/>
              </a:prstGeom>
            </p:spPr>
            <p:txBody>
              <a:bodyPr vert="vert270" wrap="square" lIns="0" tIns="28495" rIns="0" bIns="0" rtlCol="0">
                <a:spAutoFit/>
              </a:bodyPr>
              <a:lstStyle/>
              <a:p>
                <a:pPr marL="7701">
                  <a:spcBef>
                    <a:spcPts val="224"/>
                  </a:spcBef>
                </a:pPr>
                <a:r>
                  <a:rPr sz="2001" b="1" dirty="0">
                    <a:solidFill>
                      <a:srgbClr val="221F1F"/>
                    </a:solidFill>
                    <a:latin typeface="Verdana" charset="0"/>
                    <a:ea typeface="Verdana" charset="0"/>
                    <a:cs typeface="Verdana" charset="0"/>
                  </a:rPr>
                  <a:t>HUMILI</a:t>
                </a:r>
                <a:r>
                  <a:rPr sz="2001" b="1" spc="42" dirty="0">
                    <a:solidFill>
                      <a:srgbClr val="221F1F"/>
                    </a:solidFill>
                    <a:latin typeface="Verdana" charset="0"/>
                    <a:ea typeface="Verdana" charset="0"/>
                    <a:cs typeface="Verdana" charset="0"/>
                  </a:rPr>
                  <a:t>T</a:t>
                </a:r>
                <a:r>
                  <a:rPr sz="2001" b="1" dirty="0">
                    <a:solidFill>
                      <a:srgbClr val="221F1F"/>
                    </a:solidFill>
                    <a:latin typeface="Verdana" charset="0"/>
                    <a:ea typeface="Verdana" charset="0"/>
                    <a:cs typeface="Verdana" charset="0"/>
                  </a:rPr>
                  <a:t>Y</a:t>
                </a:r>
                <a:endParaRPr sz="2001" b="1" dirty="0">
                  <a:latin typeface="Verdana" charset="0"/>
                  <a:ea typeface="Verdana" charset="0"/>
                  <a:cs typeface="Verdana" charset="0"/>
                </a:endParaRPr>
              </a:p>
            </p:txBody>
          </p:sp>
          <p:sp>
            <p:nvSpPr>
              <p:cNvPr id="12" name="object 24">
                <a:extLst>
                  <a:ext uri="{FF2B5EF4-FFF2-40B4-BE49-F238E27FC236}">
                    <a16:creationId xmlns:a16="http://schemas.microsoft.com/office/drawing/2014/main" id="{BBA1E693-7E35-4E5D-B3C3-3AEE153C15D3}"/>
                  </a:ext>
                </a:extLst>
              </p:cNvPr>
              <p:cNvSpPr txBox="1"/>
              <p:nvPr/>
            </p:nvSpPr>
            <p:spPr>
              <a:xfrm>
                <a:off x="8903719" y="3689444"/>
                <a:ext cx="507758" cy="3178825"/>
              </a:xfrm>
              <a:prstGeom prst="rect">
                <a:avLst/>
              </a:prstGeom>
            </p:spPr>
            <p:txBody>
              <a:bodyPr vert="vert270" wrap="square" lIns="0" tIns="28495" rIns="0" bIns="0" rtlCol="0">
                <a:spAutoFit/>
              </a:bodyPr>
              <a:lstStyle/>
              <a:p>
                <a:pPr marL="7701">
                  <a:spcBef>
                    <a:spcPts val="224"/>
                  </a:spcBef>
                </a:pPr>
                <a:r>
                  <a:rPr sz="2001" b="1" dirty="0">
                    <a:solidFill>
                      <a:srgbClr val="221F1F"/>
                    </a:solidFill>
                    <a:latin typeface="Verdana" charset="0"/>
                    <a:ea typeface="Verdana" charset="0"/>
                    <a:cs typeface="Verdana" charset="0"/>
                  </a:rPr>
                  <a:t>INT</a:t>
                </a:r>
                <a:r>
                  <a:rPr sz="2001" b="1" spc="-24" dirty="0">
                    <a:solidFill>
                      <a:srgbClr val="221F1F"/>
                    </a:solidFill>
                    <a:latin typeface="Verdana" charset="0"/>
                    <a:ea typeface="Verdana" charset="0"/>
                    <a:cs typeface="Verdana" charset="0"/>
                  </a:rPr>
                  <a:t>E</a:t>
                </a:r>
                <a:r>
                  <a:rPr sz="2001" b="1" dirty="0">
                    <a:solidFill>
                      <a:srgbClr val="221F1F"/>
                    </a:solidFill>
                    <a:latin typeface="Verdana" charset="0"/>
                    <a:ea typeface="Verdana" charset="0"/>
                    <a:cs typeface="Verdana" charset="0"/>
                  </a:rPr>
                  <a:t>GRITY</a:t>
                </a:r>
                <a:endParaRPr sz="2001" b="1" dirty="0">
                  <a:latin typeface="Verdana" charset="0"/>
                  <a:ea typeface="Verdana" charset="0"/>
                  <a:cs typeface="Verdana" charset="0"/>
                </a:endParaRPr>
              </a:p>
            </p:txBody>
          </p:sp>
          <p:sp>
            <p:nvSpPr>
              <p:cNvPr id="13" name="object 30">
                <a:extLst>
                  <a:ext uri="{FF2B5EF4-FFF2-40B4-BE49-F238E27FC236}">
                    <a16:creationId xmlns:a16="http://schemas.microsoft.com/office/drawing/2014/main" id="{21847D95-EF05-4863-B26C-817BC3782F93}"/>
                  </a:ext>
                </a:extLst>
              </p:cNvPr>
              <p:cNvSpPr txBox="1"/>
              <p:nvPr/>
            </p:nvSpPr>
            <p:spPr>
              <a:xfrm>
                <a:off x="16647783" y="2682875"/>
                <a:ext cx="507758" cy="5301215"/>
              </a:xfrm>
              <a:prstGeom prst="rect">
                <a:avLst/>
              </a:prstGeom>
            </p:spPr>
            <p:txBody>
              <a:bodyPr vert="vert270" wrap="square" lIns="0" tIns="28495" rIns="0" bIns="0" rtlCol="0">
                <a:spAutoFit/>
              </a:bodyPr>
              <a:lstStyle/>
              <a:p>
                <a:pPr marL="7701">
                  <a:spcBef>
                    <a:spcPts val="224"/>
                  </a:spcBef>
                </a:pPr>
                <a:r>
                  <a:rPr sz="2001" b="1" spc="-91" dirty="0">
                    <a:solidFill>
                      <a:srgbClr val="221F1F"/>
                    </a:solidFill>
                    <a:latin typeface="Verdana" charset="0"/>
                    <a:ea typeface="Verdana" charset="0"/>
                    <a:cs typeface="Verdana" charset="0"/>
                  </a:rPr>
                  <a:t>SELF DISCIPLINE</a:t>
                </a:r>
                <a:endParaRPr sz="2001" b="1" spc="-91" dirty="0">
                  <a:latin typeface="Verdana" charset="0"/>
                  <a:ea typeface="Verdana" charset="0"/>
                  <a:cs typeface="Verdana" charset="0"/>
                </a:endParaRPr>
              </a:p>
            </p:txBody>
          </p:sp>
          <p:sp>
            <p:nvSpPr>
              <p:cNvPr id="14" name="TextBox 13">
                <a:extLst>
                  <a:ext uri="{FF2B5EF4-FFF2-40B4-BE49-F238E27FC236}">
                    <a16:creationId xmlns:a16="http://schemas.microsoft.com/office/drawing/2014/main" id="{650E80AD-09DE-4949-A75B-5675D7EF4E10}"/>
                  </a:ext>
                </a:extLst>
              </p:cNvPr>
              <p:cNvSpPr txBox="1"/>
              <p:nvPr/>
            </p:nvSpPr>
            <p:spPr>
              <a:xfrm>
                <a:off x="1779533" y="4352802"/>
                <a:ext cx="1332839" cy="913584"/>
              </a:xfrm>
              <a:prstGeom prst="rect">
                <a:avLst/>
              </a:prstGeom>
              <a:noFill/>
            </p:spPr>
            <p:txBody>
              <a:bodyPr wrap="none" rtlCol="0">
                <a:spAutoFit/>
              </a:bodyPr>
              <a:lstStyle/>
              <a:p>
                <a:pPr>
                  <a:lnSpc>
                    <a:spcPts val="873"/>
                  </a:lnSpc>
                </a:pPr>
                <a:r>
                  <a:rPr lang="en-US" sz="849" dirty="0">
                    <a:latin typeface="Verdana" charset="0"/>
                    <a:ea typeface="Verdana" charset="0"/>
                    <a:cs typeface="Verdana" charset="0"/>
                  </a:rPr>
                  <a:t>TO SPEAK</a:t>
                </a:r>
              </a:p>
              <a:p>
                <a:pPr>
                  <a:lnSpc>
                    <a:spcPts val="873"/>
                  </a:lnSpc>
                </a:pPr>
                <a:r>
                  <a:rPr lang="en-US" sz="849" dirty="0">
                    <a:latin typeface="Verdana" charset="0"/>
                    <a:ea typeface="Verdana" charset="0"/>
                    <a:cs typeface="Verdana" charset="0"/>
                  </a:rPr>
                  <a:t>&amp; ACT</a:t>
                </a:r>
              </a:p>
              <a:p>
                <a:pPr>
                  <a:lnSpc>
                    <a:spcPts val="873"/>
                  </a:lnSpc>
                </a:pPr>
                <a:r>
                  <a:rPr lang="en-US" sz="849" dirty="0">
                    <a:latin typeface="Verdana" charset="0"/>
                    <a:ea typeface="Verdana" charset="0"/>
                    <a:cs typeface="Verdana" charset="0"/>
                  </a:rPr>
                  <a:t>FROM </a:t>
                </a:r>
              </a:p>
              <a:p>
                <a:pPr>
                  <a:lnSpc>
                    <a:spcPts val="873"/>
                  </a:lnSpc>
                </a:pPr>
                <a:r>
                  <a:rPr lang="en-US" sz="849" dirty="0">
                    <a:latin typeface="Verdana" charset="0"/>
                    <a:ea typeface="Verdana" charset="0"/>
                    <a:cs typeface="Verdana" charset="0"/>
                  </a:rPr>
                  <a:t>THE HEART</a:t>
                </a:r>
              </a:p>
            </p:txBody>
          </p:sp>
          <p:sp>
            <p:nvSpPr>
              <p:cNvPr id="15" name="Rectangle 14">
                <a:extLst>
                  <a:ext uri="{FF2B5EF4-FFF2-40B4-BE49-F238E27FC236}">
                    <a16:creationId xmlns:a16="http://schemas.microsoft.com/office/drawing/2014/main" id="{61959288-6969-40FF-B145-9569FAB02F7F}"/>
                  </a:ext>
                </a:extLst>
              </p:cNvPr>
              <p:cNvSpPr/>
              <p:nvPr/>
            </p:nvSpPr>
            <p:spPr>
              <a:xfrm>
                <a:off x="816729" y="3689443"/>
                <a:ext cx="3298190" cy="4618518"/>
              </a:xfrm>
              <a:prstGeom prst="rect">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16" name="TextBox 15">
                <a:extLst>
                  <a:ext uri="{FF2B5EF4-FFF2-40B4-BE49-F238E27FC236}">
                    <a16:creationId xmlns:a16="http://schemas.microsoft.com/office/drawing/2014/main" id="{36AA51EC-1AD7-49BD-8EEF-1D09F9011923}"/>
                  </a:ext>
                </a:extLst>
              </p:cNvPr>
              <p:cNvSpPr txBox="1"/>
              <p:nvPr/>
            </p:nvSpPr>
            <p:spPr>
              <a:xfrm>
                <a:off x="4998124" y="4673596"/>
                <a:ext cx="1705570" cy="532923"/>
              </a:xfrm>
              <a:prstGeom prst="rect">
                <a:avLst/>
              </a:prstGeom>
              <a:noFill/>
            </p:spPr>
            <p:txBody>
              <a:bodyPr wrap="none" rtlCol="0">
                <a:spAutoFit/>
              </a:bodyPr>
              <a:lstStyle/>
              <a:p>
                <a:pPr algn="r">
                  <a:lnSpc>
                    <a:spcPts val="873"/>
                  </a:lnSpc>
                </a:pPr>
                <a:r>
                  <a:rPr lang="en-US" sz="849" dirty="0">
                    <a:latin typeface="Verdana" charset="0"/>
                    <a:ea typeface="Verdana" charset="0"/>
                    <a:cs typeface="Verdana" charset="0"/>
                  </a:rPr>
                  <a:t>TO WALK WITH</a:t>
                </a:r>
              </a:p>
              <a:p>
                <a:pPr algn="r">
                  <a:lnSpc>
                    <a:spcPts val="873"/>
                  </a:lnSpc>
                </a:pPr>
                <a:r>
                  <a:rPr lang="en-US" sz="849" dirty="0">
                    <a:latin typeface="Verdana" charset="0"/>
                    <a:ea typeface="Verdana" charset="0"/>
                    <a:cs typeface="Verdana" charset="0"/>
                  </a:rPr>
                  <a:t>EVERYONE</a:t>
                </a:r>
              </a:p>
            </p:txBody>
          </p:sp>
          <p:sp>
            <p:nvSpPr>
              <p:cNvPr id="17" name="Rectangle 16">
                <a:extLst>
                  <a:ext uri="{FF2B5EF4-FFF2-40B4-BE49-F238E27FC236}">
                    <a16:creationId xmlns:a16="http://schemas.microsoft.com/office/drawing/2014/main" id="{588EB5F7-3683-4B52-98F6-BB2147E62277}"/>
                  </a:ext>
                </a:extLst>
              </p:cNvPr>
              <p:cNvSpPr/>
              <p:nvPr/>
            </p:nvSpPr>
            <p:spPr>
              <a:xfrm>
                <a:off x="4636859" y="3681025"/>
                <a:ext cx="3298190" cy="4618518"/>
              </a:xfrm>
              <a:prstGeom prst="rect">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18" name="TextBox 17">
                <a:extLst>
                  <a:ext uri="{FF2B5EF4-FFF2-40B4-BE49-F238E27FC236}">
                    <a16:creationId xmlns:a16="http://schemas.microsoft.com/office/drawing/2014/main" id="{CB5B6889-CD1F-494B-948A-403A5433900C}"/>
                  </a:ext>
                </a:extLst>
              </p:cNvPr>
              <p:cNvSpPr txBox="1"/>
              <p:nvPr/>
            </p:nvSpPr>
            <p:spPr>
              <a:xfrm>
                <a:off x="9349167" y="4622727"/>
                <a:ext cx="1153082" cy="723254"/>
              </a:xfrm>
              <a:prstGeom prst="rect">
                <a:avLst/>
              </a:prstGeom>
              <a:noFill/>
            </p:spPr>
            <p:txBody>
              <a:bodyPr wrap="none" rtlCol="0">
                <a:spAutoFit/>
              </a:bodyPr>
              <a:lstStyle/>
              <a:p>
                <a:pPr>
                  <a:lnSpc>
                    <a:spcPts val="873"/>
                  </a:lnSpc>
                </a:pPr>
                <a:r>
                  <a:rPr lang="en-US" sz="849" dirty="0">
                    <a:latin typeface="Verdana" charset="0"/>
                    <a:ea typeface="Verdana" charset="0"/>
                    <a:cs typeface="Verdana" charset="0"/>
                  </a:rPr>
                  <a:t>TO DO</a:t>
                </a:r>
              </a:p>
              <a:p>
                <a:pPr>
                  <a:lnSpc>
                    <a:spcPts val="873"/>
                  </a:lnSpc>
                </a:pPr>
                <a:r>
                  <a:rPr lang="en-US" sz="849" dirty="0">
                    <a:latin typeface="Verdana" charset="0"/>
                    <a:ea typeface="Verdana" charset="0"/>
                    <a:cs typeface="Verdana" charset="0"/>
                  </a:rPr>
                  <a:t>WHAT</a:t>
                </a:r>
              </a:p>
              <a:p>
                <a:pPr>
                  <a:lnSpc>
                    <a:spcPts val="873"/>
                  </a:lnSpc>
                </a:pPr>
                <a:r>
                  <a:rPr lang="en-US" sz="849" dirty="0">
                    <a:latin typeface="Verdana" charset="0"/>
                    <a:ea typeface="Verdana" charset="0"/>
                    <a:cs typeface="Verdana" charset="0"/>
                  </a:rPr>
                  <a:t>IS RIGHT</a:t>
                </a:r>
              </a:p>
            </p:txBody>
          </p:sp>
          <p:sp>
            <p:nvSpPr>
              <p:cNvPr id="19" name="Rectangle 18">
                <a:extLst>
                  <a:ext uri="{FF2B5EF4-FFF2-40B4-BE49-F238E27FC236}">
                    <a16:creationId xmlns:a16="http://schemas.microsoft.com/office/drawing/2014/main" id="{C6890DD6-9EC2-48AB-BDA1-35110DCE5E2B}"/>
                  </a:ext>
                </a:extLst>
              </p:cNvPr>
              <p:cNvSpPr/>
              <p:nvPr/>
            </p:nvSpPr>
            <p:spPr>
              <a:xfrm>
                <a:off x="8456294" y="3681025"/>
                <a:ext cx="3298190" cy="4618518"/>
              </a:xfrm>
              <a:prstGeom prst="rect">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pic>
            <p:nvPicPr>
              <p:cNvPr id="20" name="Picture 19">
                <a:extLst>
                  <a:ext uri="{FF2B5EF4-FFF2-40B4-BE49-F238E27FC236}">
                    <a16:creationId xmlns:a16="http://schemas.microsoft.com/office/drawing/2014/main" id="{7CEAC273-5506-418F-8409-4EE6FFE40BE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341756" y="3764026"/>
                <a:ext cx="1569720" cy="4547616"/>
              </a:xfrm>
              <a:prstGeom prst="rect">
                <a:avLst/>
              </a:prstGeom>
            </p:spPr>
          </p:pic>
          <p:sp>
            <p:nvSpPr>
              <p:cNvPr id="21" name="TextBox 20">
                <a:extLst>
                  <a:ext uri="{FF2B5EF4-FFF2-40B4-BE49-F238E27FC236}">
                    <a16:creationId xmlns:a16="http://schemas.microsoft.com/office/drawing/2014/main" id="{BCA8FD8E-9A65-439D-BB29-E3D7EECFB367}"/>
                  </a:ext>
                </a:extLst>
              </p:cNvPr>
              <p:cNvSpPr txBox="1"/>
              <p:nvPr/>
            </p:nvSpPr>
            <p:spPr>
              <a:xfrm>
                <a:off x="12635731" y="5188224"/>
                <a:ext cx="1322265" cy="913584"/>
              </a:xfrm>
              <a:prstGeom prst="rect">
                <a:avLst/>
              </a:prstGeom>
              <a:noFill/>
            </p:spPr>
            <p:txBody>
              <a:bodyPr wrap="none" rtlCol="0">
                <a:spAutoFit/>
              </a:bodyPr>
              <a:lstStyle/>
              <a:p>
                <a:pPr algn="r">
                  <a:lnSpc>
                    <a:spcPts val="873"/>
                  </a:lnSpc>
                </a:pPr>
                <a:r>
                  <a:rPr lang="en-US" sz="849" dirty="0">
                    <a:latin typeface="Verdana" charset="0"/>
                    <a:ea typeface="Verdana" charset="0"/>
                    <a:cs typeface="Verdana" charset="0"/>
                  </a:rPr>
                  <a:t>TO GO THE</a:t>
                </a:r>
              </a:p>
              <a:p>
                <a:pPr algn="r">
                  <a:lnSpc>
                    <a:spcPts val="873"/>
                  </a:lnSpc>
                </a:pPr>
                <a:r>
                  <a:rPr lang="en-US" sz="849" dirty="0">
                    <a:latin typeface="Verdana" charset="0"/>
                    <a:ea typeface="Verdana" charset="0"/>
                    <a:cs typeface="Verdana" charset="0"/>
                  </a:rPr>
                  <a:t>DISTANCE</a:t>
                </a:r>
              </a:p>
              <a:p>
                <a:pPr algn="r">
                  <a:lnSpc>
                    <a:spcPts val="873"/>
                  </a:lnSpc>
                </a:pPr>
                <a:r>
                  <a:rPr lang="en-US" sz="849" dirty="0">
                    <a:latin typeface="Verdana" charset="0"/>
                    <a:ea typeface="Verdana" charset="0"/>
                    <a:cs typeface="Verdana" charset="0"/>
                  </a:rPr>
                  <a:t>AGAINST</a:t>
                </a:r>
              </a:p>
              <a:p>
                <a:pPr algn="r">
                  <a:lnSpc>
                    <a:spcPts val="873"/>
                  </a:lnSpc>
                </a:pPr>
                <a:r>
                  <a:rPr lang="en-US" sz="849" dirty="0">
                    <a:latin typeface="Verdana" charset="0"/>
                    <a:ea typeface="Verdana" charset="0"/>
                    <a:cs typeface="Verdana" charset="0"/>
                  </a:rPr>
                  <a:t>ALL ODDS</a:t>
                </a:r>
              </a:p>
            </p:txBody>
          </p:sp>
          <p:sp>
            <p:nvSpPr>
              <p:cNvPr id="22" name="Rectangle 21">
                <a:extLst>
                  <a:ext uri="{FF2B5EF4-FFF2-40B4-BE49-F238E27FC236}">
                    <a16:creationId xmlns:a16="http://schemas.microsoft.com/office/drawing/2014/main" id="{58F55D11-25BF-44F1-8DE9-3D5A9DB78F88}"/>
                  </a:ext>
                </a:extLst>
              </p:cNvPr>
              <p:cNvSpPr/>
              <p:nvPr/>
            </p:nvSpPr>
            <p:spPr>
              <a:xfrm>
                <a:off x="12223318" y="3681025"/>
                <a:ext cx="3298190" cy="4618518"/>
              </a:xfrm>
              <a:prstGeom prst="rect">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sp>
            <p:nvSpPr>
              <p:cNvPr id="23" name="TextBox 22">
                <a:extLst>
                  <a:ext uri="{FF2B5EF4-FFF2-40B4-BE49-F238E27FC236}">
                    <a16:creationId xmlns:a16="http://schemas.microsoft.com/office/drawing/2014/main" id="{43773C09-4618-4D80-859C-EE012CEAB7A1}"/>
                  </a:ext>
                </a:extLst>
              </p:cNvPr>
              <p:cNvSpPr txBox="1"/>
              <p:nvPr/>
            </p:nvSpPr>
            <p:spPr>
              <a:xfrm>
                <a:off x="17124201" y="5179862"/>
                <a:ext cx="1277325" cy="532923"/>
              </a:xfrm>
              <a:prstGeom prst="rect">
                <a:avLst/>
              </a:prstGeom>
              <a:noFill/>
            </p:spPr>
            <p:txBody>
              <a:bodyPr wrap="none" rtlCol="0">
                <a:spAutoFit/>
              </a:bodyPr>
              <a:lstStyle/>
              <a:p>
                <a:pPr>
                  <a:lnSpc>
                    <a:spcPts val="873"/>
                  </a:lnSpc>
                </a:pPr>
                <a:r>
                  <a:rPr lang="en-US" sz="849" dirty="0">
                    <a:latin typeface="Verdana" charset="0"/>
                    <a:ea typeface="Verdana" charset="0"/>
                    <a:cs typeface="Verdana" charset="0"/>
                  </a:rPr>
                  <a:t>TO MAKE</a:t>
                </a:r>
              </a:p>
              <a:p>
                <a:pPr>
                  <a:lnSpc>
                    <a:spcPts val="873"/>
                  </a:lnSpc>
                </a:pPr>
                <a:r>
                  <a:rPr lang="en-US" sz="849" dirty="0">
                    <a:latin typeface="Verdana" charset="0"/>
                    <a:ea typeface="Verdana" charset="0"/>
                    <a:cs typeface="Verdana" charset="0"/>
                  </a:rPr>
                  <a:t>IT HAPPEN</a:t>
                </a:r>
              </a:p>
            </p:txBody>
          </p:sp>
          <p:sp>
            <p:nvSpPr>
              <p:cNvPr id="24" name="Rectangle 23">
                <a:extLst>
                  <a:ext uri="{FF2B5EF4-FFF2-40B4-BE49-F238E27FC236}">
                    <a16:creationId xmlns:a16="http://schemas.microsoft.com/office/drawing/2014/main" id="{E44AAD07-C0CD-4313-87CC-95218AA4C1FD}"/>
                  </a:ext>
                </a:extLst>
              </p:cNvPr>
              <p:cNvSpPr/>
              <p:nvPr/>
            </p:nvSpPr>
            <p:spPr>
              <a:xfrm>
                <a:off x="15989619" y="3681025"/>
                <a:ext cx="3298190" cy="4618518"/>
              </a:xfrm>
              <a:prstGeom prst="rect">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2"/>
              </a:p>
            </p:txBody>
          </p:sp>
        </p:grpSp>
        <p:sp>
          <p:nvSpPr>
            <p:cNvPr id="27" name="object 20">
              <a:extLst>
                <a:ext uri="{FF2B5EF4-FFF2-40B4-BE49-F238E27FC236}">
                  <a16:creationId xmlns:a16="http://schemas.microsoft.com/office/drawing/2014/main" id="{B3D27004-6480-404E-9AED-63953FD8275D}"/>
                </a:ext>
              </a:extLst>
            </p:cNvPr>
            <p:cNvSpPr txBox="1"/>
            <p:nvPr/>
          </p:nvSpPr>
          <p:spPr>
            <a:xfrm>
              <a:off x="13842149" y="3825875"/>
              <a:ext cx="507758" cy="2750130"/>
            </a:xfrm>
            <a:prstGeom prst="rect">
              <a:avLst/>
            </a:prstGeom>
          </p:spPr>
          <p:txBody>
            <a:bodyPr vert="vert270" wrap="square" lIns="0" tIns="28495" rIns="0" bIns="0" rtlCol="0">
              <a:spAutoFit/>
            </a:bodyPr>
            <a:lstStyle/>
            <a:p>
              <a:pPr marL="7701">
                <a:spcBef>
                  <a:spcPts val="224"/>
                </a:spcBef>
              </a:pPr>
              <a:r>
                <a:rPr sz="2001" b="1" spc="-154" dirty="0">
                  <a:solidFill>
                    <a:srgbClr val="221F1F"/>
                  </a:solidFill>
                  <a:latin typeface="Verdana" charset="0"/>
                  <a:ea typeface="Verdana" charset="0"/>
                  <a:cs typeface="Verdana" charset="0"/>
                </a:rPr>
                <a:t>P</a:t>
              </a:r>
              <a:r>
                <a:rPr sz="2001" b="1" spc="-24" dirty="0">
                  <a:solidFill>
                    <a:srgbClr val="221F1F"/>
                  </a:solidFill>
                  <a:latin typeface="Verdana" charset="0"/>
                  <a:ea typeface="Verdana" charset="0"/>
                  <a:cs typeface="Verdana" charset="0"/>
                </a:rPr>
                <a:t>AS</a:t>
              </a:r>
              <a:r>
                <a:rPr sz="2001" b="1" dirty="0">
                  <a:solidFill>
                    <a:srgbClr val="221F1F"/>
                  </a:solidFill>
                  <a:latin typeface="Verdana" charset="0"/>
                  <a:ea typeface="Verdana" charset="0"/>
                  <a:cs typeface="Verdana" charset="0"/>
                </a:rPr>
                <a:t>SION</a:t>
              </a:r>
              <a:endParaRPr sz="2001" b="1" dirty="0">
                <a:latin typeface="Verdana" charset="0"/>
                <a:ea typeface="Verdana" charset="0"/>
                <a:cs typeface="Verdana" charset="0"/>
              </a:endParaRPr>
            </a:p>
          </p:txBody>
        </p:sp>
      </p:grpSp>
      <p:pic>
        <p:nvPicPr>
          <p:cNvPr id="4" name="Picture Placeholder 9">
            <a:extLst>
              <a:ext uri="{FF2B5EF4-FFF2-40B4-BE49-F238E27FC236}">
                <a16:creationId xmlns:a16="http://schemas.microsoft.com/office/drawing/2014/main" id="{5A51991A-B045-97CF-841F-D7FB2E4D9AB2}"/>
              </a:ext>
            </a:extLst>
          </p:cNvPr>
          <p:cNvPicPr>
            <a:picLocks noChangeAspect="1"/>
          </p:cNvPicPr>
          <p:nvPr/>
        </p:nvPicPr>
        <p:blipFill rotWithShape="1">
          <a:blip r:embed="rId7">
            <a:extLst>
              <a:ext uri="{28A0092B-C50C-407E-A947-70E740481C1C}">
                <a14:useLocalDpi xmlns:a14="http://schemas.microsoft.com/office/drawing/2010/main" val="0"/>
              </a:ext>
            </a:extLst>
          </a:blip>
          <a:srcRect t="22878" b="24976"/>
          <a:stretch/>
        </p:blipFill>
        <p:spPr>
          <a:xfrm>
            <a:off x="10398191" y="41602"/>
            <a:ext cx="1289718" cy="672525"/>
          </a:xfrm>
          <a:prstGeom prst="rect">
            <a:avLst/>
          </a:prstGeom>
          <a:ln>
            <a:solidFill>
              <a:schemeClr val="bg1"/>
            </a:solidFill>
          </a:ln>
        </p:spPr>
      </p:pic>
    </p:spTree>
    <p:extLst>
      <p:ext uri="{BB962C8B-B14F-4D97-AF65-F5344CB8AC3E}">
        <p14:creationId xmlns:p14="http://schemas.microsoft.com/office/powerpoint/2010/main" val="3584340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p:cNvSpPr>
          <p:nvPr/>
        </p:nvSpPr>
        <p:spPr>
          <a:xfrm>
            <a:off x="320769" y="272267"/>
            <a:ext cx="8639911" cy="469373"/>
          </a:xfrm>
          <a:prstGeom prst="rect">
            <a:avLst/>
          </a:prstGeom>
        </p:spPr>
        <p:txBody>
          <a:bodyPr vert="horz" wrap="square" lIns="0" tIns="7316" rIns="0" bIns="0" rtlCol="0">
            <a:spAutoFit/>
          </a:bodyPr>
          <a:lstStyle>
            <a:lvl1pPr>
              <a:defRPr sz="4950" b="1" i="0">
                <a:solidFill>
                  <a:schemeClr val="tx1"/>
                </a:solidFill>
                <a:latin typeface="Verdana"/>
                <a:ea typeface="+mj-ea"/>
                <a:cs typeface="Verdana"/>
              </a:defRPr>
            </a:lvl1pPr>
          </a:lstStyle>
          <a:p>
            <a:pPr marL="7701">
              <a:spcBef>
                <a:spcPts val="58"/>
              </a:spcBef>
            </a:pPr>
            <a:r>
              <a:rPr lang="en-US" sz="3002" spc="-67" dirty="0">
                <a:solidFill>
                  <a:srgbClr val="002254"/>
                </a:solidFill>
                <a:latin typeface="Verdana" panose="020B0604030504040204" pitchFamily="34" charset="0"/>
                <a:cs typeface="+mj-cs"/>
              </a:rPr>
              <a:t>The Nerd Herd:</a:t>
            </a:r>
          </a:p>
        </p:txBody>
      </p:sp>
      <p:graphicFrame>
        <p:nvGraphicFramePr>
          <p:cNvPr id="4" name="Table 3"/>
          <p:cNvGraphicFramePr>
            <a:graphicFrameLocks noGrp="1"/>
          </p:cNvGraphicFramePr>
          <p:nvPr>
            <p:extLst>
              <p:ext uri="{D42A27DB-BD31-4B8C-83A1-F6EECF244321}">
                <p14:modId xmlns:p14="http://schemas.microsoft.com/office/powerpoint/2010/main" val="1358962"/>
              </p:ext>
            </p:extLst>
          </p:nvPr>
        </p:nvGraphicFramePr>
        <p:xfrm>
          <a:off x="323746" y="1769792"/>
          <a:ext cx="11547486" cy="3318416"/>
        </p:xfrm>
        <a:graphic>
          <a:graphicData uri="http://schemas.openxmlformats.org/drawingml/2006/table">
            <a:tbl>
              <a:tblPr firstRow="1" bandRow="1">
                <a:tableStyleId>{912C8C85-51F0-491E-9774-3900AFEF0FD7}</a:tableStyleId>
              </a:tblPr>
              <a:tblGrid>
                <a:gridCol w="2861919">
                  <a:extLst>
                    <a:ext uri="{9D8B030D-6E8A-4147-A177-3AD203B41FA5}">
                      <a16:colId xmlns:a16="http://schemas.microsoft.com/office/drawing/2014/main" val="20000"/>
                    </a:ext>
                  </a:extLst>
                </a:gridCol>
                <a:gridCol w="3177656">
                  <a:extLst>
                    <a:ext uri="{9D8B030D-6E8A-4147-A177-3AD203B41FA5}">
                      <a16:colId xmlns:a16="http://schemas.microsoft.com/office/drawing/2014/main" val="20001"/>
                    </a:ext>
                  </a:extLst>
                </a:gridCol>
                <a:gridCol w="3286219">
                  <a:extLst>
                    <a:ext uri="{9D8B030D-6E8A-4147-A177-3AD203B41FA5}">
                      <a16:colId xmlns:a16="http://schemas.microsoft.com/office/drawing/2014/main" val="20002"/>
                    </a:ext>
                  </a:extLst>
                </a:gridCol>
                <a:gridCol w="2221692">
                  <a:extLst>
                    <a:ext uri="{9D8B030D-6E8A-4147-A177-3AD203B41FA5}">
                      <a16:colId xmlns:a16="http://schemas.microsoft.com/office/drawing/2014/main" val="20003"/>
                    </a:ext>
                  </a:extLst>
                </a:gridCol>
              </a:tblGrid>
              <a:tr h="1079568">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IN" sz="1600" dirty="0">
                          <a:solidFill>
                            <a:schemeClr val="bg1"/>
                          </a:solidFill>
                        </a:rPr>
                        <a:t>Team members Names</a:t>
                      </a:r>
                    </a:p>
                  </a:txBody>
                  <a:tcPr marL="283776" marR="5775" marT="5775" marB="0" anchor="ctr">
                    <a:solidFill>
                      <a:srgbClr val="00B050"/>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IN" sz="1600" dirty="0">
                          <a:solidFill>
                            <a:schemeClr val="bg1"/>
                          </a:solidFill>
                        </a:rPr>
                        <a:t>Engineering Specialisation</a:t>
                      </a:r>
                    </a:p>
                  </a:txBody>
                  <a:tcPr marL="283776" marR="5775" marT="5775" marB="0" anchor="ctr">
                    <a:solidFill>
                      <a:srgbClr val="00B050"/>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IN" sz="1600" dirty="0">
                          <a:solidFill>
                            <a:schemeClr val="bg1"/>
                          </a:solidFill>
                        </a:rPr>
                        <a:t>Graduating year</a:t>
                      </a:r>
                    </a:p>
                  </a:txBody>
                  <a:tcPr marL="283776" marR="5775" marT="5775" marB="0" anchor="ctr">
                    <a:solidFill>
                      <a:srgbClr val="00B050"/>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IN" sz="1600" dirty="0">
                          <a:solidFill>
                            <a:schemeClr val="bg1"/>
                          </a:solidFill>
                        </a:rPr>
                        <a:t>College Names</a:t>
                      </a:r>
                    </a:p>
                  </a:txBody>
                  <a:tcPr marL="283776" marR="5775" marT="5775" marB="0" anchor="ctr">
                    <a:solidFill>
                      <a:srgbClr val="00B050"/>
                    </a:solidFill>
                  </a:tcPr>
                </a:tc>
                <a:extLst>
                  <a:ext uri="{0D108BD9-81ED-4DB2-BD59-A6C34878D82A}">
                    <a16:rowId xmlns:a16="http://schemas.microsoft.com/office/drawing/2014/main" val="10000"/>
                  </a:ext>
                </a:extLst>
              </a:tr>
              <a:tr h="559712">
                <a:tc>
                  <a:txBody>
                    <a:bodyPr/>
                    <a:lstStyle/>
                    <a:p>
                      <a:pPr algn="l" fontAlgn="ctr"/>
                      <a:r>
                        <a:rPr lang="en-US" sz="1000" b="0" i="0" u="none" strike="noStrike" baseline="0" dirty="0">
                          <a:solidFill>
                            <a:srgbClr val="000000"/>
                          </a:solidFill>
                          <a:effectLst/>
                          <a:latin typeface="Verdana" charset="0"/>
                          <a:ea typeface="Verdana" charset="0"/>
                          <a:cs typeface="Verdana" charset="0"/>
                        </a:rPr>
                        <a:t>SAURABH LODHI</a:t>
                      </a: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r>
                        <a:rPr lang="en-US" sz="1000" b="0" i="0" u="none" strike="noStrike" baseline="0" dirty="0">
                          <a:solidFill>
                            <a:srgbClr val="000000"/>
                          </a:solidFill>
                          <a:effectLst/>
                          <a:latin typeface="Verdana" charset="0"/>
                          <a:ea typeface="Verdana" charset="0"/>
                          <a:cs typeface="Verdana" charset="0"/>
                        </a:rPr>
                        <a:t>COMPUTER SCIENCE &amp; ENGINEERING</a:t>
                      </a: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r>
                        <a:rPr lang="en-US" sz="1000" b="0" i="0" u="none" strike="noStrike" baseline="0" dirty="0">
                          <a:solidFill>
                            <a:srgbClr val="000000"/>
                          </a:solidFill>
                          <a:effectLst/>
                          <a:latin typeface="Verdana" charset="0"/>
                          <a:ea typeface="Verdana" charset="0"/>
                          <a:cs typeface="Verdana" charset="0"/>
                        </a:rPr>
                        <a:t>2024</a:t>
                      </a: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r>
                        <a:rPr lang="en-US" sz="1000" b="0" i="0" u="none" strike="noStrike" baseline="0" dirty="0">
                          <a:solidFill>
                            <a:srgbClr val="000000"/>
                          </a:solidFill>
                          <a:effectLst/>
                          <a:latin typeface="Verdana" charset="0"/>
                          <a:ea typeface="Verdana" charset="0"/>
                          <a:cs typeface="Verdana" charset="0"/>
                        </a:rPr>
                        <a:t>CHANDIGARH GROUP OF COLLEGES COE LANDRAN MOHALI PUNJAB</a:t>
                      </a: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extLst>
                  <a:ext uri="{0D108BD9-81ED-4DB2-BD59-A6C34878D82A}">
                    <a16:rowId xmlns:a16="http://schemas.microsoft.com/office/drawing/2014/main" val="10001"/>
                  </a:ext>
                </a:extLst>
              </a:tr>
              <a:tr h="559712">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extLst>
                  <a:ext uri="{0D108BD9-81ED-4DB2-BD59-A6C34878D82A}">
                    <a16:rowId xmlns:a16="http://schemas.microsoft.com/office/drawing/2014/main" val="10002"/>
                  </a:ext>
                </a:extLst>
              </a:tr>
              <a:tr h="559712">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extLst>
                  <a:ext uri="{0D108BD9-81ED-4DB2-BD59-A6C34878D82A}">
                    <a16:rowId xmlns:a16="http://schemas.microsoft.com/office/drawing/2014/main" val="10003"/>
                  </a:ext>
                </a:extLst>
              </a:tr>
              <a:tr h="559712">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extLst>
                  <a:ext uri="{0D108BD9-81ED-4DB2-BD59-A6C34878D82A}">
                    <a16:rowId xmlns:a16="http://schemas.microsoft.com/office/drawing/2014/main" val="10004"/>
                  </a:ext>
                </a:extLst>
              </a:tr>
            </a:tbl>
          </a:graphicData>
        </a:graphic>
      </p:graphicFrame>
      <p:sp>
        <p:nvSpPr>
          <p:cNvPr id="8" name="object 2">
            <a:extLst>
              <a:ext uri="{FF2B5EF4-FFF2-40B4-BE49-F238E27FC236}">
                <a16:creationId xmlns:a16="http://schemas.microsoft.com/office/drawing/2014/main" id="{03CCEE98-F67D-9949-B4C2-38BBBC435FB5}"/>
              </a:ext>
            </a:extLst>
          </p:cNvPr>
          <p:cNvSpPr txBox="1"/>
          <p:nvPr/>
        </p:nvSpPr>
        <p:spPr>
          <a:xfrm>
            <a:off x="11435215" y="6441816"/>
            <a:ext cx="436017" cy="90996"/>
          </a:xfrm>
          <a:prstGeom prst="rect">
            <a:avLst/>
          </a:prstGeom>
        </p:spPr>
        <p:txBody>
          <a:bodyPr vert="horz" wrap="square" lIns="0" tIns="6931" rIns="0" bIns="0" rtlCol="0">
            <a:spAutoFit/>
          </a:bodyPr>
          <a:lstStyle/>
          <a:p>
            <a:pPr marL="7701">
              <a:spcBef>
                <a:spcPts val="55"/>
              </a:spcBef>
            </a:pPr>
            <a:r>
              <a:rPr lang="en-US" sz="546" i="1" spc="-9" dirty="0">
                <a:latin typeface="Verdana"/>
                <a:cs typeface="Verdana"/>
              </a:rPr>
              <a:t>Confidential</a:t>
            </a:r>
            <a:endParaRPr sz="546" i="1" dirty="0">
              <a:latin typeface="Verdana"/>
              <a:cs typeface="Verdana"/>
            </a:endParaRPr>
          </a:p>
        </p:txBody>
      </p:sp>
      <p:pic>
        <p:nvPicPr>
          <p:cNvPr id="3" name="Picture Placeholder 9">
            <a:extLst>
              <a:ext uri="{FF2B5EF4-FFF2-40B4-BE49-F238E27FC236}">
                <a16:creationId xmlns:a16="http://schemas.microsoft.com/office/drawing/2014/main" id="{A5433B59-B55D-98AD-5460-10AEBC8652D5}"/>
              </a:ext>
            </a:extLst>
          </p:cNvPr>
          <p:cNvPicPr>
            <a:picLocks noChangeAspect="1"/>
          </p:cNvPicPr>
          <p:nvPr/>
        </p:nvPicPr>
        <p:blipFill rotWithShape="1">
          <a:blip r:embed="rId3">
            <a:extLst>
              <a:ext uri="{28A0092B-C50C-407E-A947-70E740481C1C}">
                <a14:useLocalDpi xmlns:a14="http://schemas.microsoft.com/office/drawing/2010/main" val="0"/>
              </a:ext>
            </a:extLst>
          </a:blip>
          <a:srcRect t="22878" b="24976"/>
          <a:stretch/>
        </p:blipFill>
        <p:spPr>
          <a:xfrm>
            <a:off x="10398191" y="41602"/>
            <a:ext cx="1289718" cy="672525"/>
          </a:xfrm>
          <a:prstGeom prst="rect">
            <a:avLst/>
          </a:prstGeom>
          <a:ln>
            <a:solidFill>
              <a:schemeClr val="bg1"/>
            </a:solidFill>
          </a:ln>
        </p:spPr>
      </p:pic>
    </p:spTree>
    <p:extLst>
      <p:ext uri="{BB962C8B-B14F-4D97-AF65-F5344CB8AC3E}">
        <p14:creationId xmlns:p14="http://schemas.microsoft.com/office/powerpoint/2010/main" val="17737706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FF3DA1FA-279B-1379-9747-B5AFA9ED4731}"/>
              </a:ext>
            </a:extLst>
          </p:cNvPr>
          <p:cNvGraphicFramePr>
            <a:graphicFrameLocks noGrp="1"/>
          </p:cNvGraphicFramePr>
          <p:nvPr>
            <p:extLst>
              <p:ext uri="{D42A27DB-BD31-4B8C-83A1-F6EECF244321}">
                <p14:modId xmlns:p14="http://schemas.microsoft.com/office/powerpoint/2010/main" val="2061017250"/>
              </p:ext>
            </p:extLst>
          </p:nvPr>
        </p:nvGraphicFramePr>
        <p:xfrm>
          <a:off x="322257" y="1650209"/>
          <a:ext cx="11547486" cy="4842505"/>
        </p:xfrm>
        <a:graphic>
          <a:graphicData uri="http://schemas.openxmlformats.org/drawingml/2006/table">
            <a:tbl>
              <a:tblPr firstRow="1" bandRow="1">
                <a:tableStyleId>{912C8C85-51F0-491E-9774-3900AFEF0FD7}</a:tableStyleId>
              </a:tblPr>
              <a:tblGrid>
                <a:gridCol w="2871109">
                  <a:extLst>
                    <a:ext uri="{9D8B030D-6E8A-4147-A177-3AD203B41FA5}">
                      <a16:colId xmlns:a16="http://schemas.microsoft.com/office/drawing/2014/main" val="20000"/>
                    </a:ext>
                  </a:extLst>
                </a:gridCol>
                <a:gridCol w="3445973">
                  <a:extLst>
                    <a:ext uri="{9D8B030D-6E8A-4147-A177-3AD203B41FA5}">
                      <a16:colId xmlns:a16="http://schemas.microsoft.com/office/drawing/2014/main" val="20001"/>
                    </a:ext>
                  </a:extLst>
                </a:gridCol>
                <a:gridCol w="3008712">
                  <a:extLst>
                    <a:ext uri="{9D8B030D-6E8A-4147-A177-3AD203B41FA5}">
                      <a16:colId xmlns:a16="http://schemas.microsoft.com/office/drawing/2014/main" val="20002"/>
                    </a:ext>
                  </a:extLst>
                </a:gridCol>
                <a:gridCol w="2221692">
                  <a:extLst>
                    <a:ext uri="{9D8B030D-6E8A-4147-A177-3AD203B41FA5}">
                      <a16:colId xmlns:a16="http://schemas.microsoft.com/office/drawing/2014/main" val="20003"/>
                    </a:ext>
                  </a:extLst>
                </a:gridCol>
              </a:tblGrid>
              <a:tr h="1102558">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endParaRPr lang="en-IN" sz="1600" dirty="0">
                        <a:solidFill>
                          <a:schemeClr val="bg1"/>
                        </a:solidFill>
                      </a:endParaRPr>
                    </a:p>
                  </a:txBody>
                  <a:tcPr marL="283776" marR="5775" marT="5775" marB="0" anchor="ctr">
                    <a:solidFill>
                      <a:srgbClr val="00B050"/>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IN" sz="1600" dirty="0">
                          <a:solidFill>
                            <a:schemeClr val="bg1"/>
                          </a:solidFill>
                        </a:rPr>
                        <a:t>[Member 1 name]</a:t>
                      </a:r>
                    </a:p>
                  </a:txBody>
                  <a:tcPr marL="283776" marR="5775" marT="5775" marB="0" anchor="ctr">
                    <a:solidFill>
                      <a:srgbClr val="00B050"/>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IN" sz="1600" dirty="0">
                          <a:solidFill>
                            <a:schemeClr val="bg1"/>
                          </a:solidFill>
                        </a:rPr>
                        <a:t>[Member 2 Name]</a:t>
                      </a:r>
                    </a:p>
                  </a:txBody>
                  <a:tcPr marL="283776" marR="5775" marT="5775" marB="0" anchor="ctr">
                    <a:solidFill>
                      <a:srgbClr val="00B050"/>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IN" sz="1600" dirty="0">
                          <a:solidFill>
                            <a:schemeClr val="bg1"/>
                          </a:solidFill>
                        </a:rPr>
                        <a:t>[Member 3 Name]</a:t>
                      </a:r>
                    </a:p>
                  </a:txBody>
                  <a:tcPr marL="283776" marR="5775" marT="5775" marB="0" anchor="ctr">
                    <a:solidFill>
                      <a:srgbClr val="00B050"/>
                    </a:solidFill>
                  </a:tcPr>
                </a:tc>
                <a:extLst>
                  <a:ext uri="{0D108BD9-81ED-4DB2-BD59-A6C34878D82A}">
                    <a16:rowId xmlns:a16="http://schemas.microsoft.com/office/drawing/2014/main" val="10000"/>
                  </a:ext>
                </a:extLst>
              </a:tr>
              <a:tr h="655881">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600" dirty="0"/>
                        <a:t>ONLINE ATTENDENCE SYSTEM,</a:t>
                      </a:r>
                    </a:p>
                    <a:p>
                      <a:pPr marL="0" marR="0" lvl="0" indent="0" algn="l" defTabSz="914400" rtl="0" eaLnBrk="1" fontAlgn="ctr" latinLnBrk="0" hangingPunct="1">
                        <a:lnSpc>
                          <a:spcPct val="100000"/>
                        </a:lnSpc>
                        <a:spcBef>
                          <a:spcPts val="0"/>
                        </a:spcBef>
                        <a:spcAft>
                          <a:spcPts val="0"/>
                        </a:spcAft>
                        <a:buClrTx/>
                        <a:buSzTx/>
                        <a:buFontTx/>
                        <a:buNone/>
                        <a:tabLst/>
                        <a:defRPr/>
                      </a:pPr>
                      <a:r>
                        <a:rPr lang="en-US" sz="1600" dirty="0"/>
                        <a:t>REVENUE COLLECTION ON MONUMENT SITES,</a:t>
                      </a:r>
                    </a:p>
                    <a:p>
                      <a:pPr marL="0" marR="0" lvl="0" indent="0" algn="l" defTabSz="914400" rtl="0" eaLnBrk="1" fontAlgn="ctr" latinLnBrk="0" hangingPunct="1">
                        <a:lnSpc>
                          <a:spcPct val="100000"/>
                        </a:lnSpc>
                        <a:spcBef>
                          <a:spcPts val="0"/>
                        </a:spcBef>
                        <a:spcAft>
                          <a:spcPts val="0"/>
                        </a:spcAft>
                        <a:buClrTx/>
                        <a:buSzTx/>
                        <a:buFontTx/>
                        <a:buNone/>
                        <a:tabLst/>
                        <a:defRPr/>
                      </a:pPr>
                      <a:r>
                        <a:rPr lang="en-US" sz="1600" dirty="0"/>
                        <a:t>SINGLE PLATFORM FOR THE TECH STUDENTS</a:t>
                      </a:r>
                    </a:p>
                  </a:txBody>
                  <a:tcPr marL="283776" marR="5775" marT="5775" marB="0" anchor="ctr"/>
                </a:tc>
                <a:tc>
                  <a:txBody>
                    <a:bodyPr/>
                    <a:lstStyle/>
                    <a:p>
                      <a:pPr algn="l" fontAlgn="ctr"/>
                      <a:r>
                        <a:rPr lang="en-US" sz="1000" b="0" i="0" u="none" strike="noStrike" baseline="0" dirty="0">
                          <a:solidFill>
                            <a:srgbClr val="000000"/>
                          </a:solidFill>
                          <a:effectLst/>
                          <a:latin typeface="Verdana" charset="0"/>
                          <a:ea typeface="Verdana" charset="0"/>
                          <a:cs typeface="Verdana" charset="0"/>
                        </a:rPr>
                        <a:t>SAURABH LODHI</a:t>
                      </a: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extLst>
                  <a:ext uri="{0D108BD9-81ED-4DB2-BD59-A6C34878D82A}">
                    <a16:rowId xmlns:a16="http://schemas.microsoft.com/office/drawing/2014/main" val="10001"/>
                  </a:ext>
                </a:extLst>
              </a:tr>
              <a:tr h="571631">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600" dirty="0"/>
                        <a:t>Past Hackathon experiences                                          SIH(SMART INDIA HACKATHON)</a:t>
                      </a:r>
                    </a:p>
                  </a:txBody>
                  <a:tcPr marL="283776" marR="5775" marT="5775" marB="0" anchor="ctr"/>
                </a:tc>
                <a:tc>
                  <a:txBody>
                    <a:bodyPr/>
                    <a:lstStyle/>
                    <a:p>
                      <a:pPr algn="l" fontAlgn="ctr"/>
                      <a:r>
                        <a:rPr lang="en-US" sz="1000" b="1" i="0" u="none" strike="noStrike" baseline="0" dirty="0">
                          <a:solidFill>
                            <a:srgbClr val="000000"/>
                          </a:solidFill>
                          <a:effectLst/>
                          <a:latin typeface="Verdana" charset="0"/>
                          <a:ea typeface="Verdana" charset="0"/>
                          <a:cs typeface="Verdana" charset="0"/>
                        </a:rPr>
                        <a:t>SIH(SMART INDIA HACKATHON 2022),</a:t>
                      </a:r>
                      <a:br>
                        <a:rPr lang="en-US" sz="1000" b="1" i="0" u="none" strike="noStrike" baseline="0" dirty="0">
                          <a:solidFill>
                            <a:srgbClr val="000000"/>
                          </a:solidFill>
                          <a:effectLst/>
                          <a:latin typeface="Verdana" charset="0"/>
                          <a:ea typeface="Verdana" charset="0"/>
                          <a:cs typeface="Verdana" charset="0"/>
                        </a:rPr>
                      </a:br>
                      <a:r>
                        <a:rPr lang="en-US" sz="1000" b="1" i="0" u="none" strike="noStrike" baseline="0" dirty="0">
                          <a:solidFill>
                            <a:srgbClr val="000000"/>
                          </a:solidFill>
                          <a:effectLst/>
                          <a:latin typeface="Verdana" charset="0"/>
                          <a:ea typeface="Verdana" charset="0"/>
                          <a:cs typeface="Verdana" charset="0"/>
                        </a:rPr>
                        <a:t>SUNHACK’S INTERNATION HACKATHON 2022(SANDIP UNIVERSITY NASHIK INDIA)</a:t>
                      </a:r>
                    </a:p>
                    <a:p>
                      <a:pPr algn="l" fontAlgn="ctr"/>
                      <a:r>
                        <a:rPr lang="en-US" sz="1000" b="1" i="0" u="none" strike="noStrike" baseline="0" dirty="0">
                          <a:solidFill>
                            <a:srgbClr val="000000"/>
                          </a:solidFill>
                          <a:effectLst/>
                          <a:latin typeface="Verdana" charset="0"/>
                          <a:ea typeface="Verdana" charset="0"/>
                          <a:cs typeface="Verdana" charset="0"/>
                        </a:rPr>
                        <a:t>IDEA_IGNITION BY CGC LANDRAN 2022,</a:t>
                      </a:r>
                    </a:p>
                    <a:p>
                      <a:pPr algn="l" fontAlgn="ctr"/>
                      <a:r>
                        <a:rPr lang="en-US" sz="1000" b="1" i="0" u="none" strike="noStrike" baseline="0" dirty="0">
                          <a:solidFill>
                            <a:srgbClr val="000000"/>
                          </a:solidFill>
                          <a:effectLst/>
                          <a:latin typeface="Verdana" charset="0"/>
                          <a:ea typeface="Verdana" charset="0"/>
                          <a:cs typeface="Verdana" charset="0"/>
                        </a:rPr>
                        <a:t>IDEATHON AT NATIONAL SCIENCE DAY 2023</a:t>
                      </a:r>
                      <a:endParaRPr lang="en-IN" sz="1000" b="1"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extLst>
                  <a:ext uri="{0D108BD9-81ED-4DB2-BD59-A6C34878D82A}">
                    <a16:rowId xmlns:a16="http://schemas.microsoft.com/office/drawing/2014/main" val="10002"/>
                  </a:ext>
                </a:extLst>
              </a:tr>
              <a:tr h="522222">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600" dirty="0"/>
                        <a:t>Accolades or awards that you have received</a:t>
                      </a:r>
                    </a:p>
                  </a:txBody>
                  <a:tcPr marL="283776" marR="5775" marT="5775" marB="0" anchor="ctr"/>
                </a:tc>
                <a:tc>
                  <a:txBody>
                    <a:bodyPr/>
                    <a:lstStyle/>
                    <a:p>
                      <a:pPr algn="l" fontAlgn="ctr"/>
                      <a:r>
                        <a:rPr lang="en-US" sz="1000" b="1" i="0" u="none" strike="noStrike" baseline="0" dirty="0">
                          <a:solidFill>
                            <a:srgbClr val="000000"/>
                          </a:solidFill>
                          <a:effectLst/>
                          <a:latin typeface="Verdana" charset="0"/>
                          <a:ea typeface="Verdana" charset="0"/>
                          <a:cs typeface="Verdana" charset="0"/>
                        </a:rPr>
                        <a:t>SHORTLISTED AT NATIONAL LEVEL</a:t>
                      </a:r>
                      <a:endParaRPr lang="en-IN" sz="1000" b="1"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extLst>
                  <a:ext uri="{0D108BD9-81ED-4DB2-BD59-A6C34878D82A}">
                    <a16:rowId xmlns:a16="http://schemas.microsoft.com/office/drawing/2014/main" val="10003"/>
                  </a:ext>
                </a:extLst>
              </a:tr>
              <a:tr h="571631">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600" dirty="0"/>
                        <a:t>Other details (If any)</a:t>
                      </a:r>
                    </a:p>
                  </a:txBody>
                  <a:tcPr marL="283776" marR="5775" marT="5775" marB="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000" b="1" i="0" u="none" strike="noStrike" baseline="0" dirty="0">
                          <a:solidFill>
                            <a:srgbClr val="000000"/>
                          </a:solidFill>
                          <a:effectLst/>
                          <a:latin typeface="Verdana" charset="0"/>
                          <a:ea typeface="Verdana" charset="0"/>
                          <a:cs typeface="Verdana" charset="0"/>
                        </a:rPr>
                        <a:t>ONINE ATTENDENCE SYSTEM FOR GOVERNMENT AIDED SCHOOLS MAHARASHTRA INDAI,</a:t>
                      </a:r>
                    </a:p>
                    <a:p>
                      <a:pPr marL="0" marR="0" lvl="0" indent="0" algn="l" defTabSz="914400" rtl="0" eaLnBrk="1" fontAlgn="ctr" latinLnBrk="0" hangingPunct="1">
                        <a:lnSpc>
                          <a:spcPct val="100000"/>
                        </a:lnSpc>
                        <a:spcBef>
                          <a:spcPts val="0"/>
                        </a:spcBef>
                        <a:spcAft>
                          <a:spcPts val="0"/>
                        </a:spcAft>
                        <a:buClrTx/>
                        <a:buSzTx/>
                        <a:buFontTx/>
                        <a:buNone/>
                        <a:tabLst/>
                        <a:defRPr/>
                      </a:pPr>
                      <a:r>
                        <a:rPr lang="en-US" sz="1000" b="1" i="0" u="none" strike="noStrike" baseline="0" dirty="0">
                          <a:solidFill>
                            <a:srgbClr val="000000"/>
                          </a:solidFill>
                          <a:effectLst/>
                          <a:latin typeface="Verdana" charset="0"/>
                          <a:ea typeface="Verdana" charset="0"/>
                          <a:cs typeface="Verdana" charset="0"/>
                        </a:rPr>
                        <a:t>TO PROVIDE A PREPLANED JOURNY AND INFULIENCE THE VISITOR AT THE MONUMENT SITES</a:t>
                      </a:r>
                      <a:endParaRPr lang="en-IN" sz="1000" b="1" i="0" u="none" strike="noStrike" baseline="0" dirty="0">
                        <a:solidFill>
                          <a:srgbClr val="000000"/>
                        </a:solidFill>
                        <a:effectLst/>
                        <a:latin typeface="Verdana" charset="0"/>
                        <a:ea typeface="Verdana" charset="0"/>
                        <a:cs typeface="Verdana" charset="0"/>
                      </a:endParaRPr>
                    </a:p>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tc>
                  <a:txBody>
                    <a:bodyPr/>
                    <a:lstStyle/>
                    <a:p>
                      <a:pPr algn="l" fontAlgn="ctr"/>
                      <a:endParaRPr lang="en-IN" sz="1000" b="0" i="0" u="none" strike="noStrike" baseline="0" dirty="0">
                        <a:solidFill>
                          <a:srgbClr val="000000"/>
                        </a:solidFill>
                        <a:effectLst/>
                        <a:latin typeface="Verdana" charset="0"/>
                        <a:ea typeface="Verdana" charset="0"/>
                        <a:cs typeface="Verdana" charset="0"/>
                      </a:endParaRPr>
                    </a:p>
                  </a:txBody>
                  <a:tcPr marL="283776" marR="5775" marT="5775" marB="0" anchor="ctr"/>
                </a:tc>
                <a:extLst>
                  <a:ext uri="{0D108BD9-81ED-4DB2-BD59-A6C34878D82A}">
                    <a16:rowId xmlns:a16="http://schemas.microsoft.com/office/drawing/2014/main" val="10004"/>
                  </a:ext>
                </a:extLst>
              </a:tr>
            </a:tbl>
          </a:graphicData>
        </a:graphic>
      </p:graphicFrame>
      <p:sp>
        <p:nvSpPr>
          <p:cNvPr id="7" name="object 2">
            <a:extLst>
              <a:ext uri="{FF2B5EF4-FFF2-40B4-BE49-F238E27FC236}">
                <a16:creationId xmlns:a16="http://schemas.microsoft.com/office/drawing/2014/main" id="{97BEF2F3-CDAD-557E-88DB-90B5D4237F1B}"/>
              </a:ext>
            </a:extLst>
          </p:cNvPr>
          <p:cNvSpPr txBox="1">
            <a:spLocks/>
          </p:cNvSpPr>
          <p:nvPr/>
        </p:nvSpPr>
        <p:spPr>
          <a:xfrm>
            <a:off x="320769" y="272267"/>
            <a:ext cx="8639911" cy="438275"/>
          </a:xfrm>
          <a:prstGeom prst="rect">
            <a:avLst/>
          </a:prstGeom>
        </p:spPr>
        <p:txBody>
          <a:bodyPr vert="horz" wrap="square" lIns="0" tIns="7316" rIns="0" bIns="0" rtlCol="0">
            <a:spAutoFit/>
          </a:bodyPr>
          <a:lstStyle>
            <a:lvl1pPr>
              <a:defRPr sz="4950" b="1" i="0">
                <a:solidFill>
                  <a:schemeClr val="tx1"/>
                </a:solidFill>
                <a:latin typeface="Verdana"/>
                <a:ea typeface="+mj-ea"/>
                <a:cs typeface="Verdana"/>
              </a:defRPr>
            </a:lvl1pPr>
          </a:lstStyle>
          <a:p>
            <a:pPr marL="7701">
              <a:spcBef>
                <a:spcPts val="58"/>
              </a:spcBef>
            </a:pPr>
            <a:r>
              <a:rPr lang="en-US" sz="2800" dirty="0">
                <a:solidFill>
                  <a:srgbClr val="002060"/>
                </a:solidFill>
              </a:rPr>
              <a:t>Tell us a bit about yourself</a:t>
            </a:r>
            <a:endParaRPr lang="en-US" sz="3002" spc="-67" dirty="0">
              <a:solidFill>
                <a:srgbClr val="002060"/>
              </a:solidFill>
              <a:latin typeface="Verdana" panose="020B0604030504040204" pitchFamily="34" charset="0"/>
              <a:cs typeface="+mj-cs"/>
            </a:endParaRPr>
          </a:p>
        </p:txBody>
      </p:sp>
    </p:spTree>
    <p:extLst>
      <p:ext uri="{BB962C8B-B14F-4D97-AF65-F5344CB8AC3E}">
        <p14:creationId xmlns:p14="http://schemas.microsoft.com/office/powerpoint/2010/main" val="1011129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16414F-CD3F-4017-A3B9-BE68640E11E1}"/>
              </a:ext>
            </a:extLst>
          </p:cNvPr>
          <p:cNvSpPr>
            <a:spLocks noGrp="1"/>
          </p:cNvSpPr>
          <p:nvPr>
            <p:ph type="title"/>
          </p:nvPr>
        </p:nvSpPr>
        <p:spPr>
          <a:xfrm>
            <a:off x="320929" y="254908"/>
            <a:ext cx="10744635" cy="287904"/>
          </a:xfrm>
        </p:spPr>
        <p:txBody>
          <a:bodyPr/>
          <a:lstStyle/>
          <a:p>
            <a:pPr algn="l"/>
            <a:r>
              <a:rPr lang="en-IN" sz="2000" dirty="0">
                <a:latin typeface="Verdana"/>
                <a:cs typeface="Verdana"/>
              </a:rPr>
              <a:t>Develop a cost-effective sensor to detect objects while driving in fog.</a:t>
            </a:r>
            <a:endParaRPr lang="en-IN" sz="2000" b="1" dirty="0"/>
          </a:p>
        </p:txBody>
      </p:sp>
      <p:sp>
        <p:nvSpPr>
          <p:cNvPr id="4" name="Content Placeholder 3">
            <a:extLst>
              <a:ext uri="{FF2B5EF4-FFF2-40B4-BE49-F238E27FC236}">
                <a16:creationId xmlns:a16="http://schemas.microsoft.com/office/drawing/2014/main" id="{D9B5CFE5-B51E-4633-AFD8-F7DF52BE52F7}"/>
              </a:ext>
            </a:extLst>
          </p:cNvPr>
          <p:cNvSpPr>
            <a:spLocks noGrp="1"/>
          </p:cNvSpPr>
          <p:nvPr>
            <p:ph sz="quarter" idx="11"/>
          </p:nvPr>
        </p:nvSpPr>
        <p:spPr>
          <a:xfrm>
            <a:off x="532963" y="907475"/>
            <a:ext cx="9737471" cy="5950525"/>
          </a:xfrm>
        </p:spPr>
        <p:txBody>
          <a:bodyPr/>
          <a:lstStyle/>
          <a:p>
            <a:pPr marL="342900" indent="-342900" algn="l">
              <a:buChar char="•"/>
            </a:pPr>
            <a:r>
              <a:rPr lang="en-US" sz="1600" dirty="0">
                <a:cs typeface="Calibri" panose="020F0502020204030204"/>
              </a:rPr>
              <a:t>The visibility sensor enhances safety in low-visibility conditions like fog by using radar, LiDAR, ultrasonic, infrared, and camera technologies to detect nearby obstacles and provide real-time information to the driver. Sensor fusion combines data from multiple sources for accurate object detection. The cost-effectiveness is achieved through off-the-shelf components, mass production, and efficient processing with microcontrollers. Extensive testing ensures reliability and accuracy. It communicates warnings and alerts through the vehicle's human-machine interface.</a:t>
            </a:r>
            <a:endParaRPr lang="en-IN" sz="1600" dirty="0">
              <a:cs typeface="Calibri" panose="020F0502020204030204"/>
            </a:endParaRPr>
          </a:p>
          <a:p>
            <a:pPr marL="342900" indent="-342900" algn="l">
              <a:buChar char="•"/>
            </a:pPr>
            <a:r>
              <a:rPr lang="en-IN" sz="1600" dirty="0"/>
              <a:t>Process Flow (if applicable)</a:t>
            </a:r>
          </a:p>
          <a:p>
            <a:pPr marL="342900" indent="-342900" algn="l">
              <a:buChar char="•"/>
            </a:pPr>
            <a:r>
              <a:rPr lang="en-US" sz="1600" dirty="0">
                <a:cs typeface="Calibri" panose="020F0502020204030204"/>
              </a:rPr>
              <a:t>"Urgently needed is an automatic deactivation of the fog tail light“</a:t>
            </a:r>
            <a:endParaRPr lang="en-IN" sz="1600" dirty="0">
              <a:cs typeface="Calibri" panose="020F0502020204030204"/>
            </a:endParaRPr>
          </a:p>
          <a:p>
            <a:pPr marL="342900" indent="-342900" algn="l">
              <a:buChar char="•"/>
            </a:pPr>
            <a:r>
              <a:rPr lang="en-US" sz="1600" dirty="0">
                <a:cs typeface="Calibri" panose="020F0502020204030204"/>
              </a:rPr>
              <a:t>"Because fog is not detected by the sensors the automatic driving lights are not activated and daytime running lights without tail lights do not suffice.“</a:t>
            </a:r>
            <a:endParaRPr lang="en-IN" sz="1600" dirty="0">
              <a:cs typeface="Calibri" panose="020F0502020204030204"/>
            </a:endParaRPr>
          </a:p>
          <a:p>
            <a:pPr marL="342900" indent="-342900" algn="l">
              <a:buChar char="•"/>
            </a:pPr>
            <a:r>
              <a:rPr lang="en-US" sz="1600" dirty="0">
                <a:cs typeface="Calibri" panose="020F0502020204030204"/>
              </a:rPr>
              <a:t>"The automatic driving lights do only work in darkness - not with fog or rain“</a:t>
            </a:r>
            <a:endParaRPr lang="en-IN" sz="1600" dirty="0">
              <a:cs typeface="Calibri" panose="020F0502020204030204"/>
            </a:endParaRPr>
          </a:p>
          <a:p>
            <a:pPr marL="342900" indent="-342900" algn="l">
              <a:buChar char="•"/>
            </a:pPr>
            <a:r>
              <a:rPr lang="en-US" sz="1600" dirty="0">
                <a:cs typeface="Calibri" panose="020F0502020204030204"/>
              </a:rPr>
              <a:t>With automatic driving lights the driving light is often turned off under fog or smog conditions</a:t>
            </a:r>
            <a:endParaRPr lang="en-IN" sz="1600" dirty="0">
              <a:cs typeface="Calibri" panose="020F0502020204030204"/>
            </a:endParaRPr>
          </a:p>
          <a:p>
            <a:pPr marL="342900" indent="-342900" algn="l">
              <a:buChar char="•"/>
            </a:pPr>
            <a:r>
              <a:rPr lang="en-US" sz="1600" dirty="0">
                <a:cs typeface="Calibri" panose="020F0502020204030204"/>
              </a:rPr>
              <a:t>Driving lights are turned off / day time running lights turned on</a:t>
            </a:r>
            <a:endParaRPr lang="en-IN" sz="1600" dirty="0">
              <a:cs typeface="Calibri" panose="020F0502020204030204"/>
            </a:endParaRPr>
          </a:p>
          <a:p>
            <a:pPr marL="342900" indent="-342900" algn="l">
              <a:buChar char="•"/>
            </a:pPr>
            <a:r>
              <a:rPr lang="en-US" sz="1600" dirty="0">
                <a:cs typeface="Calibri" panose="020F0502020204030204"/>
              </a:rPr>
              <a:t>Visibility Range Sensor - reliably detects fog or smog conditions</a:t>
            </a:r>
            <a:endParaRPr lang="en-IN" sz="1600" dirty="0">
              <a:cs typeface="Calibri" panose="020F0502020204030204"/>
            </a:endParaRPr>
          </a:p>
          <a:p>
            <a:pPr marL="342900" indent="-342900" algn="l">
              <a:buChar char="•"/>
            </a:pPr>
            <a:r>
              <a:rPr lang="en-US" sz="1600" dirty="0">
                <a:cs typeface="Calibri" panose="020F0502020204030204"/>
              </a:rPr>
              <a:t>Sensor can be positioned at top or base of windshield</a:t>
            </a:r>
            <a:endParaRPr lang="en-IN" sz="1600" dirty="0">
              <a:cs typeface="Calibri" panose="020F0502020204030204"/>
            </a:endParaRPr>
          </a:p>
          <a:p>
            <a:pPr marL="342900" indent="-342900" algn="l">
              <a:buChar char="•"/>
            </a:pPr>
            <a:r>
              <a:rPr lang="en-US" sz="1600" dirty="0">
                <a:cs typeface="Calibri" panose="020F0502020204030204"/>
              </a:rPr>
              <a:t>CAUTION! POOR VISIBILITY AHEAD Alert message to driver and other cars on this road (car to x)</a:t>
            </a:r>
            <a:endParaRPr lang="en-IN" sz="1600" dirty="0">
              <a:cs typeface="Calibri" panose="020F0502020204030204"/>
            </a:endParaRPr>
          </a:p>
          <a:p>
            <a:pPr marL="342900" indent="-342900" algn="l">
              <a:buChar char="•"/>
            </a:pPr>
            <a:r>
              <a:rPr lang="en-US" sz="1600" dirty="0">
                <a:cs typeface="Calibri" panose="020F0502020204030204"/>
              </a:rPr>
              <a:t>Visibility range 50m: fog tail light is turned on</a:t>
            </a:r>
            <a:endParaRPr lang="en-IN" sz="1600" dirty="0">
              <a:cs typeface="Calibri" panose="020F0502020204030204"/>
            </a:endParaRPr>
          </a:p>
        </p:txBody>
      </p:sp>
    </p:spTree>
    <p:extLst>
      <p:ext uri="{BB962C8B-B14F-4D97-AF65-F5344CB8AC3E}">
        <p14:creationId xmlns:p14="http://schemas.microsoft.com/office/powerpoint/2010/main" val="641577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CBF41CE-5C8D-7F4D-A397-00C74F6D7976}"/>
              </a:ext>
            </a:extLst>
          </p:cNvPr>
          <p:cNvPicPr>
            <a:picLocks noChangeAspect="1"/>
          </p:cNvPicPr>
          <p:nvPr/>
        </p:nvPicPr>
        <p:blipFill rotWithShape="1">
          <a:blip r:embed="rId2">
            <a:extLst>
              <a:ext uri="{28A0092B-C50C-407E-A947-70E740481C1C}">
                <a14:useLocalDpi xmlns:a14="http://schemas.microsoft.com/office/drawing/2010/main" val="0"/>
              </a:ext>
            </a:extLst>
          </a:blip>
          <a:srcRect l="10326" t="12294" b="6646"/>
          <a:stretch/>
        </p:blipFill>
        <p:spPr>
          <a:xfrm>
            <a:off x="0" y="1"/>
            <a:ext cx="12191999" cy="6858000"/>
          </a:xfrm>
          <a:prstGeom prst="rect">
            <a:avLst/>
          </a:prstGeom>
        </p:spPr>
      </p:pic>
      <p:sp>
        <p:nvSpPr>
          <p:cNvPr id="3" name="Title 2">
            <a:extLst>
              <a:ext uri="{FF2B5EF4-FFF2-40B4-BE49-F238E27FC236}">
                <a16:creationId xmlns:a16="http://schemas.microsoft.com/office/drawing/2014/main" id="{FC16414F-CD3F-4017-A3B9-BE68640E11E1}"/>
              </a:ext>
            </a:extLst>
          </p:cNvPr>
          <p:cNvSpPr>
            <a:spLocks noGrp="1"/>
          </p:cNvSpPr>
          <p:nvPr>
            <p:ph type="title"/>
          </p:nvPr>
        </p:nvSpPr>
        <p:spPr>
          <a:xfrm>
            <a:off x="320930" y="171808"/>
            <a:ext cx="10514274" cy="454104"/>
          </a:xfrm>
        </p:spPr>
        <p:txBody>
          <a:bodyPr/>
          <a:lstStyle/>
          <a:p>
            <a:pPr algn="l"/>
            <a:r>
              <a:rPr lang="en-IN" sz="3200" b="1" dirty="0"/>
              <a:t>DESIGN &amp; DETAILS</a:t>
            </a:r>
          </a:p>
        </p:txBody>
      </p:sp>
      <p:sp>
        <p:nvSpPr>
          <p:cNvPr id="4" name="Content Placeholder 3">
            <a:extLst>
              <a:ext uri="{FF2B5EF4-FFF2-40B4-BE49-F238E27FC236}">
                <a16:creationId xmlns:a16="http://schemas.microsoft.com/office/drawing/2014/main" id="{D9B5CFE5-B51E-4633-AFD8-F7DF52BE52F7}"/>
              </a:ext>
            </a:extLst>
          </p:cNvPr>
          <p:cNvSpPr>
            <a:spLocks noGrp="1"/>
          </p:cNvSpPr>
          <p:nvPr>
            <p:ph sz="quarter" idx="11"/>
          </p:nvPr>
        </p:nvSpPr>
        <p:spPr>
          <a:xfrm>
            <a:off x="320930" y="1275692"/>
            <a:ext cx="6743894" cy="4084373"/>
          </a:xfrm>
        </p:spPr>
        <p:txBody>
          <a:bodyPr/>
          <a:lstStyle/>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457200" indent="-457200">
              <a:buFont typeface="Arial" panose="020B0604020202020204" pitchFamily="34" charset="0"/>
              <a:buChar char="•"/>
            </a:pPr>
            <a:endParaRPr lang="en-IN" sz="1600" dirty="0"/>
          </a:p>
          <a:p>
            <a:pPr marL="0" indent="0">
              <a:buNone/>
            </a:pPr>
            <a:endParaRPr lang="en-IN" sz="1600" dirty="0"/>
          </a:p>
        </p:txBody>
      </p:sp>
    </p:spTree>
    <p:extLst>
      <p:ext uri="{BB962C8B-B14F-4D97-AF65-F5344CB8AC3E}">
        <p14:creationId xmlns:p14="http://schemas.microsoft.com/office/powerpoint/2010/main" val="2984845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B25077-7906-E045-9ED8-42A17AD8D7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AF03F34-A517-D3B5-D3D1-AC0CA6158E7C}"/>
              </a:ext>
            </a:extLst>
          </p:cNvPr>
          <p:cNvSpPr>
            <a:spLocks noGrp="1"/>
          </p:cNvSpPr>
          <p:nvPr>
            <p:ph type="title"/>
          </p:nvPr>
        </p:nvSpPr>
        <p:spPr/>
        <p:txBody>
          <a:bodyPr/>
          <a:lstStyle/>
          <a:p>
            <a:r>
              <a:rPr lang="en-US" dirty="0"/>
              <a:t>150 METER</a:t>
            </a:r>
            <a:endParaRPr lang="en-IN" dirty="0"/>
          </a:p>
        </p:txBody>
      </p:sp>
    </p:spTree>
    <p:extLst>
      <p:ext uri="{BB962C8B-B14F-4D97-AF65-F5344CB8AC3E}">
        <p14:creationId xmlns:p14="http://schemas.microsoft.com/office/powerpoint/2010/main" val="2874459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9B74A61-65CA-A9F1-0374-0BCB2719B1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802251C-BC52-14FA-A54E-DBEBFDCFB859}"/>
              </a:ext>
            </a:extLst>
          </p:cNvPr>
          <p:cNvSpPr>
            <a:spLocks noGrp="1"/>
          </p:cNvSpPr>
          <p:nvPr>
            <p:ph type="title"/>
          </p:nvPr>
        </p:nvSpPr>
        <p:spPr/>
        <p:txBody>
          <a:bodyPr/>
          <a:lstStyle/>
          <a:p>
            <a:r>
              <a:rPr lang="en-US" dirty="0"/>
              <a:t>VISIBLITY RANGE 100M</a:t>
            </a:r>
            <a:endParaRPr lang="en-IN" dirty="0"/>
          </a:p>
        </p:txBody>
      </p:sp>
    </p:spTree>
    <p:extLst>
      <p:ext uri="{BB962C8B-B14F-4D97-AF65-F5344CB8AC3E}">
        <p14:creationId xmlns:p14="http://schemas.microsoft.com/office/powerpoint/2010/main" val="913519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09B372B-C6F2-CBB4-C967-9E9407907D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10D80DE-B61E-14C0-47C2-0BD04C5E3564}"/>
              </a:ext>
            </a:extLst>
          </p:cNvPr>
          <p:cNvSpPr>
            <a:spLocks noGrp="1"/>
          </p:cNvSpPr>
          <p:nvPr>
            <p:ph type="title"/>
          </p:nvPr>
        </p:nvSpPr>
        <p:spPr>
          <a:xfrm>
            <a:off x="320930" y="182718"/>
            <a:ext cx="10514274" cy="287904"/>
          </a:xfrm>
        </p:spPr>
        <p:txBody>
          <a:bodyPr/>
          <a:lstStyle/>
          <a:p>
            <a:r>
              <a:rPr lang="en-US" sz="2000" dirty="0"/>
              <a:t>VISIBILITY RANGE 50M: FOG TAIL LIGHT IS TURNED ON</a:t>
            </a:r>
            <a:endParaRPr lang="en-IN" sz="2000" dirty="0"/>
          </a:p>
        </p:txBody>
      </p:sp>
    </p:spTree>
    <p:extLst>
      <p:ext uri="{BB962C8B-B14F-4D97-AF65-F5344CB8AC3E}">
        <p14:creationId xmlns:p14="http://schemas.microsoft.com/office/powerpoint/2010/main" val="376729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A109C3-8D15-0A61-D34A-092A67151C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
        <p:nvSpPr>
          <p:cNvPr id="2" name="Title 1">
            <a:extLst>
              <a:ext uri="{FF2B5EF4-FFF2-40B4-BE49-F238E27FC236}">
                <a16:creationId xmlns:a16="http://schemas.microsoft.com/office/drawing/2014/main" id="{D7CEF08F-10BB-8E14-C496-7F8562C3CC1A}"/>
              </a:ext>
            </a:extLst>
          </p:cNvPr>
          <p:cNvSpPr>
            <a:spLocks noGrp="1"/>
          </p:cNvSpPr>
          <p:nvPr>
            <p:ph type="title"/>
          </p:nvPr>
        </p:nvSpPr>
        <p:spPr>
          <a:xfrm>
            <a:off x="185531" y="156214"/>
            <a:ext cx="10514274" cy="287904"/>
          </a:xfrm>
        </p:spPr>
        <p:txBody>
          <a:bodyPr/>
          <a:lstStyle/>
          <a:p>
            <a:r>
              <a:rPr lang="en-US" sz="2000" dirty="0"/>
              <a:t>ALTER MESSAGE TO DRIVER AND OTHER CARS ON THIS SIDE[CAR TO X]</a:t>
            </a:r>
            <a:endParaRPr lang="en-IN" sz="2000" dirty="0"/>
          </a:p>
        </p:txBody>
      </p:sp>
    </p:spTree>
    <p:extLst>
      <p:ext uri="{BB962C8B-B14F-4D97-AF65-F5344CB8AC3E}">
        <p14:creationId xmlns:p14="http://schemas.microsoft.com/office/powerpoint/2010/main" val="31288965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1005</TotalTime>
  <Words>1418</Words>
  <Application>Microsoft Office PowerPoint</Application>
  <PresentationFormat>Widescreen</PresentationFormat>
  <Paragraphs>128</Paragraphs>
  <Slides>19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Symbol</vt:lpstr>
      <vt:lpstr>Verdana</vt:lpstr>
      <vt:lpstr>Office Theme</vt:lpstr>
      <vt:lpstr>PowerPoint Presentation</vt:lpstr>
      <vt:lpstr>PowerPoint Presentation</vt:lpstr>
      <vt:lpstr>PowerPoint Presentation</vt:lpstr>
      <vt:lpstr>Develop a cost-effective sensor to detect objects while driving in fog.</vt:lpstr>
      <vt:lpstr>DESIGN &amp; DETAILS</vt:lpstr>
      <vt:lpstr>150 METER</vt:lpstr>
      <vt:lpstr>VISIBLITY RANGE 100M</vt:lpstr>
      <vt:lpstr>VISIBILITY RANGE 50M: FOG TAIL LIGHT IS TURNED ON</vt:lpstr>
      <vt:lpstr>ALTER MESSAGE TO DRIVER AND OTHER CARS ON THIS SIDE[CAR TO X]</vt:lpstr>
      <vt:lpstr>FLOW CHART AND DIAGRAM 1</vt:lpstr>
      <vt:lpstr>FLOW CHART AND DIAGRAM 2</vt:lpstr>
      <vt:lpstr>BLOCK DIAGRAM 1</vt:lpstr>
      <vt:lpstr>BLOCK DIAGRAM 2</vt:lpstr>
      <vt:lpstr>Major Risk and Mitigation</vt:lpstr>
      <vt:lpstr>Mitigation</vt:lpstr>
      <vt:lpstr>Business Potential</vt:lpstr>
      <vt:lpstr>Plan and Budget Needed</vt:lpstr>
      <vt:lpstr>Budget Needed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Neetu A. Mungikar</dc:creator>
  <cp:lastModifiedBy>saurabh rajput</cp:lastModifiedBy>
  <cp:revision>32</cp:revision>
  <dcterms:created xsi:type="dcterms:W3CDTF">2023-06-21T12:22:32Z</dcterms:created>
  <dcterms:modified xsi:type="dcterms:W3CDTF">2023-08-05T08:06:30Z</dcterms:modified>
</cp:coreProperties>
</file>

<file path=docProps/thumbnail.jpeg>
</file>